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256" r:id="rId2"/>
    <p:sldId id="265" r:id="rId3"/>
    <p:sldId id="445" r:id="rId4"/>
    <p:sldId id="257" r:id="rId5"/>
    <p:sldId id="258" r:id="rId6"/>
    <p:sldId id="266" r:id="rId7"/>
    <p:sldId id="368" r:id="rId8"/>
    <p:sldId id="418" r:id="rId9"/>
    <p:sldId id="423" r:id="rId10"/>
    <p:sldId id="419" r:id="rId11"/>
    <p:sldId id="420" r:id="rId12"/>
    <p:sldId id="422" r:id="rId13"/>
    <p:sldId id="421" r:id="rId14"/>
    <p:sldId id="444" r:id="rId15"/>
    <p:sldId id="267" r:id="rId16"/>
    <p:sldId id="268" r:id="rId17"/>
    <p:sldId id="429" r:id="rId18"/>
    <p:sldId id="430" r:id="rId19"/>
    <p:sldId id="431" r:id="rId20"/>
    <p:sldId id="432" r:id="rId21"/>
    <p:sldId id="433" r:id="rId22"/>
    <p:sldId id="270" r:id="rId23"/>
    <p:sldId id="271" r:id="rId24"/>
    <p:sldId id="369" r:id="rId25"/>
    <p:sldId id="269" r:id="rId26"/>
    <p:sldId id="376" r:id="rId27"/>
    <p:sldId id="434" r:id="rId28"/>
    <p:sldId id="378" r:id="rId29"/>
    <p:sldId id="435" r:id="rId30"/>
    <p:sldId id="282" r:id="rId31"/>
    <p:sldId id="284" r:id="rId32"/>
    <p:sldId id="286" r:id="rId33"/>
    <p:sldId id="298" r:id="rId34"/>
    <p:sldId id="303" r:id="rId35"/>
    <p:sldId id="304" r:id="rId36"/>
    <p:sldId id="305" r:id="rId37"/>
    <p:sldId id="306" r:id="rId38"/>
    <p:sldId id="307" r:id="rId39"/>
    <p:sldId id="443" r:id="rId40"/>
    <p:sldId id="311" r:id="rId41"/>
    <p:sldId id="446" r:id="rId42"/>
    <p:sldId id="436" r:id="rId43"/>
    <p:sldId id="315" r:id="rId44"/>
    <p:sldId id="438" r:id="rId45"/>
    <p:sldId id="329" r:id="rId46"/>
    <p:sldId id="424" r:id="rId47"/>
    <p:sldId id="439" r:id="rId48"/>
    <p:sldId id="395" r:id="rId49"/>
    <p:sldId id="331" r:id="rId50"/>
    <p:sldId id="440" r:id="rId51"/>
    <p:sldId id="427" r:id="rId52"/>
    <p:sldId id="396" r:id="rId53"/>
    <p:sldId id="401" r:id="rId54"/>
    <p:sldId id="407" r:id="rId55"/>
    <p:sldId id="357" r:id="rId56"/>
    <p:sldId id="348" r:id="rId57"/>
    <p:sldId id="441" r:id="rId58"/>
    <p:sldId id="263" r:id="rId59"/>
    <p:sldId id="415" r:id="rId60"/>
    <p:sldId id="416" r:id="rId61"/>
    <p:sldId id="417" r:id="rId62"/>
    <p:sldId id="426" r:id="rId63"/>
    <p:sldId id="413" r:id="rId64"/>
    <p:sldId id="264" r:id="rId65"/>
    <p:sldId id="442" r:id="rId66"/>
  </p:sldIdLst>
  <p:sldSz cx="9144000" cy="6858000" type="screen4x3"/>
  <p:notesSz cx="6954838" cy="9240838"/>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9F9"/>
    <a:srgbClr val="3385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28" autoAdjust="0"/>
    <p:restoredTop sz="88758" autoAdjust="0"/>
  </p:normalViewPr>
  <p:slideViewPr>
    <p:cSldViewPr snapToGrid="0">
      <p:cViewPr varScale="1">
        <p:scale>
          <a:sx n="71" d="100"/>
          <a:sy n="71" d="100"/>
        </p:scale>
        <p:origin x="1266" y="54"/>
      </p:cViewPr>
      <p:guideLst/>
    </p:cSldViewPr>
  </p:slideViewPr>
  <p:notesTextViewPr>
    <p:cViewPr>
      <p:scale>
        <a:sx n="1" d="1"/>
        <a:sy n="1" d="1"/>
      </p:scale>
      <p:origin x="0" y="0"/>
    </p:cViewPr>
  </p:notesTextViewPr>
  <p:sorterViewPr>
    <p:cViewPr>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3647"/>
          </a:xfrm>
          <a:prstGeom prst="rect">
            <a:avLst/>
          </a:prstGeom>
        </p:spPr>
        <p:txBody>
          <a:bodyPr vert="horz" lIns="92546" tIns="46273" rIns="92546" bIns="46273" rtlCol="0"/>
          <a:lstStyle>
            <a:lvl1pPr algn="r">
              <a:defRPr sz="1200"/>
            </a:lvl1pPr>
          </a:lstStyle>
          <a:p>
            <a:fld id="{EE9DA88A-6D0A-4E07-BDE7-15FD8FFB1BCD}" type="datetimeFigureOut">
              <a:rPr lang="en-US" smtClean="0"/>
              <a:t>3/18/2015</a:t>
            </a:fld>
            <a:endParaRPr lang="en-US"/>
          </a:p>
        </p:txBody>
      </p:sp>
      <p:sp>
        <p:nvSpPr>
          <p:cNvPr id="4" name="Footer Placeholder 3"/>
          <p:cNvSpPr>
            <a:spLocks noGrp="1"/>
          </p:cNvSpPr>
          <p:nvPr>
            <p:ph type="ftr" sz="quarter" idx="2"/>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777193"/>
            <a:ext cx="3013763" cy="463646"/>
          </a:xfrm>
          <a:prstGeom prst="rect">
            <a:avLst/>
          </a:prstGeom>
        </p:spPr>
        <p:txBody>
          <a:bodyPr vert="horz" lIns="92546" tIns="46273" rIns="92546" bIns="46273" rtlCol="0" anchor="b"/>
          <a:lstStyle>
            <a:lvl1pPr algn="r">
              <a:defRPr sz="1200"/>
            </a:lvl1pPr>
          </a:lstStyle>
          <a:p>
            <a:fld id="{33015A48-71C2-45E8-8C9F-D096B6D9B883}" type="slidenum">
              <a:rPr lang="en-US" smtClean="0"/>
              <a:t>‹#›</a:t>
            </a:fld>
            <a:endParaRPr lang="en-US"/>
          </a:p>
        </p:txBody>
      </p:sp>
    </p:spTree>
    <p:extLst>
      <p:ext uri="{BB962C8B-B14F-4D97-AF65-F5344CB8AC3E}">
        <p14:creationId xmlns:p14="http://schemas.microsoft.com/office/powerpoint/2010/main" val="2287973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4A8FFC18-5519-44BA-9F8F-84CCD376F2CE}" type="datetimeFigureOut">
              <a:rPr lang="en-US" smtClean="0"/>
              <a:t>3/18/2015</a:t>
            </a:fld>
            <a:endParaRPr lang="en-US"/>
          </a:p>
        </p:txBody>
      </p:sp>
      <p:sp>
        <p:nvSpPr>
          <p:cNvPr id="4" name="Slide Image Placeholder 3"/>
          <p:cNvSpPr>
            <a:spLocks noGrp="1" noRot="1" noChangeAspect="1"/>
          </p:cNvSpPr>
          <p:nvPr>
            <p:ph type="sldImg" idx="2"/>
          </p:nvPr>
        </p:nvSpPr>
        <p:spPr>
          <a:xfrm>
            <a:off x="1398588" y="1155700"/>
            <a:ext cx="4157662"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A4D04418-9804-469D-A3E2-5399CC3DF591}" type="slidenum">
              <a:rPr lang="en-US" smtClean="0"/>
              <a:t>‹#›</a:t>
            </a:fld>
            <a:endParaRPr lang="en-US"/>
          </a:p>
        </p:txBody>
      </p:sp>
    </p:spTree>
    <p:extLst>
      <p:ext uri="{BB962C8B-B14F-4D97-AF65-F5344CB8AC3E}">
        <p14:creationId xmlns:p14="http://schemas.microsoft.com/office/powerpoint/2010/main" val="3032673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04418-9804-469D-A3E2-5399CC3DF591}" type="slidenum">
              <a:rPr lang="en-US" smtClean="0"/>
              <a:t>1</a:t>
            </a:fld>
            <a:endParaRPr lang="en-US"/>
          </a:p>
        </p:txBody>
      </p:sp>
    </p:spTree>
    <p:extLst>
      <p:ext uri="{BB962C8B-B14F-4D97-AF65-F5344CB8AC3E}">
        <p14:creationId xmlns:p14="http://schemas.microsoft.com/office/powerpoint/2010/main" val="1064509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10</a:t>
            </a:fld>
            <a:endParaRPr lang="en-US"/>
          </a:p>
        </p:txBody>
      </p:sp>
    </p:spTree>
    <p:extLst>
      <p:ext uri="{BB962C8B-B14F-4D97-AF65-F5344CB8AC3E}">
        <p14:creationId xmlns:p14="http://schemas.microsoft.com/office/powerpoint/2010/main" val="1652329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11</a:t>
            </a:fld>
            <a:endParaRPr lang="en-US"/>
          </a:p>
        </p:txBody>
      </p:sp>
    </p:spTree>
    <p:extLst>
      <p:ext uri="{BB962C8B-B14F-4D97-AF65-F5344CB8AC3E}">
        <p14:creationId xmlns:p14="http://schemas.microsoft.com/office/powerpoint/2010/main" val="16597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12</a:t>
            </a:fld>
            <a:endParaRPr lang="en-US"/>
          </a:p>
        </p:txBody>
      </p:sp>
    </p:spTree>
    <p:extLst>
      <p:ext uri="{BB962C8B-B14F-4D97-AF65-F5344CB8AC3E}">
        <p14:creationId xmlns:p14="http://schemas.microsoft.com/office/powerpoint/2010/main" val="2798798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13</a:t>
            </a:fld>
            <a:endParaRPr lang="en-US"/>
          </a:p>
        </p:txBody>
      </p:sp>
    </p:spTree>
    <p:extLst>
      <p:ext uri="{BB962C8B-B14F-4D97-AF65-F5344CB8AC3E}">
        <p14:creationId xmlns:p14="http://schemas.microsoft.com/office/powerpoint/2010/main" val="761773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14</a:t>
            </a:fld>
            <a:endParaRPr lang="en-US"/>
          </a:p>
        </p:txBody>
      </p:sp>
    </p:spTree>
    <p:extLst>
      <p:ext uri="{BB962C8B-B14F-4D97-AF65-F5344CB8AC3E}">
        <p14:creationId xmlns:p14="http://schemas.microsoft.com/office/powerpoint/2010/main" val="2328394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15</a:t>
            </a:fld>
            <a:endParaRPr lang="en-US"/>
          </a:p>
        </p:txBody>
      </p:sp>
    </p:spTree>
    <p:extLst>
      <p:ext uri="{BB962C8B-B14F-4D97-AF65-F5344CB8AC3E}">
        <p14:creationId xmlns:p14="http://schemas.microsoft.com/office/powerpoint/2010/main" val="1749358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16</a:t>
            </a:fld>
            <a:endParaRPr lang="en-US"/>
          </a:p>
        </p:txBody>
      </p:sp>
    </p:spTree>
    <p:extLst>
      <p:ext uri="{BB962C8B-B14F-4D97-AF65-F5344CB8AC3E}">
        <p14:creationId xmlns:p14="http://schemas.microsoft.com/office/powerpoint/2010/main" val="554937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04418-9804-469D-A3E2-5399CC3DF591}" type="slidenum">
              <a:rPr lang="en-US" smtClean="0"/>
              <a:t>17</a:t>
            </a:fld>
            <a:endParaRPr lang="en-US"/>
          </a:p>
        </p:txBody>
      </p:sp>
    </p:spTree>
    <p:extLst>
      <p:ext uri="{BB962C8B-B14F-4D97-AF65-F5344CB8AC3E}">
        <p14:creationId xmlns:p14="http://schemas.microsoft.com/office/powerpoint/2010/main" val="824173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18</a:t>
            </a:fld>
            <a:endParaRPr lang="en-US"/>
          </a:p>
        </p:txBody>
      </p:sp>
    </p:spTree>
    <p:extLst>
      <p:ext uri="{BB962C8B-B14F-4D97-AF65-F5344CB8AC3E}">
        <p14:creationId xmlns:p14="http://schemas.microsoft.com/office/powerpoint/2010/main" val="3236533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19</a:t>
            </a:fld>
            <a:endParaRPr lang="en-US"/>
          </a:p>
        </p:txBody>
      </p:sp>
    </p:spTree>
    <p:extLst>
      <p:ext uri="{BB962C8B-B14F-4D97-AF65-F5344CB8AC3E}">
        <p14:creationId xmlns:p14="http://schemas.microsoft.com/office/powerpoint/2010/main" val="1268582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2</a:t>
            </a:fld>
            <a:endParaRPr lang="en-US"/>
          </a:p>
        </p:txBody>
      </p:sp>
    </p:spTree>
    <p:extLst>
      <p:ext uri="{BB962C8B-B14F-4D97-AF65-F5344CB8AC3E}">
        <p14:creationId xmlns:p14="http://schemas.microsoft.com/office/powerpoint/2010/main" val="2933714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20</a:t>
            </a:fld>
            <a:endParaRPr lang="en-US"/>
          </a:p>
        </p:txBody>
      </p:sp>
    </p:spTree>
    <p:extLst>
      <p:ext uri="{BB962C8B-B14F-4D97-AF65-F5344CB8AC3E}">
        <p14:creationId xmlns:p14="http://schemas.microsoft.com/office/powerpoint/2010/main" val="639164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21</a:t>
            </a:fld>
            <a:endParaRPr lang="en-US"/>
          </a:p>
        </p:txBody>
      </p:sp>
    </p:spTree>
    <p:extLst>
      <p:ext uri="{BB962C8B-B14F-4D97-AF65-F5344CB8AC3E}">
        <p14:creationId xmlns:p14="http://schemas.microsoft.com/office/powerpoint/2010/main" val="1256303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22</a:t>
            </a:fld>
            <a:endParaRPr lang="en-US"/>
          </a:p>
        </p:txBody>
      </p:sp>
    </p:spTree>
    <p:extLst>
      <p:ext uri="{BB962C8B-B14F-4D97-AF65-F5344CB8AC3E}">
        <p14:creationId xmlns:p14="http://schemas.microsoft.com/office/powerpoint/2010/main" val="2796587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23</a:t>
            </a:fld>
            <a:endParaRPr lang="en-US"/>
          </a:p>
        </p:txBody>
      </p:sp>
    </p:spTree>
    <p:extLst>
      <p:ext uri="{BB962C8B-B14F-4D97-AF65-F5344CB8AC3E}">
        <p14:creationId xmlns:p14="http://schemas.microsoft.com/office/powerpoint/2010/main" val="92515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24</a:t>
            </a:fld>
            <a:endParaRPr lang="en-US"/>
          </a:p>
        </p:txBody>
      </p:sp>
    </p:spTree>
    <p:extLst>
      <p:ext uri="{BB962C8B-B14F-4D97-AF65-F5344CB8AC3E}">
        <p14:creationId xmlns:p14="http://schemas.microsoft.com/office/powerpoint/2010/main" val="2711302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25</a:t>
            </a:fld>
            <a:endParaRPr lang="en-US"/>
          </a:p>
        </p:txBody>
      </p:sp>
    </p:spTree>
    <p:extLst>
      <p:ext uri="{BB962C8B-B14F-4D97-AF65-F5344CB8AC3E}">
        <p14:creationId xmlns:p14="http://schemas.microsoft.com/office/powerpoint/2010/main" val="667873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26</a:t>
            </a:fld>
            <a:endParaRPr lang="en-US"/>
          </a:p>
        </p:txBody>
      </p:sp>
    </p:spTree>
    <p:extLst>
      <p:ext uri="{BB962C8B-B14F-4D97-AF65-F5344CB8AC3E}">
        <p14:creationId xmlns:p14="http://schemas.microsoft.com/office/powerpoint/2010/main" val="12998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user will have a different home screen based on the user role. </a:t>
            </a:r>
          </a:p>
        </p:txBody>
      </p:sp>
      <p:sp>
        <p:nvSpPr>
          <p:cNvPr id="4" name="Slide Number Placeholder 3"/>
          <p:cNvSpPr>
            <a:spLocks noGrp="1"/>
          </p:cNvSpPr>
          <p:nvPr>
            <p:ph type="sldNum" sz="quarter" idx="10"/>
          </p:nvPr>
        </p:nvSpPr>
        <p:spPr/>
        <p:txBody>
          <a:bodyPr/>
          <a:lstStyle/>
          <a:p>
            <a:fld id="{A4D04418-9804-469D-A3E2-5399CC3DF591}" type="slidenum">
              <a:rPr lang="en-US" smtClean="0"/>
              <a:t>27</a:t>
            </a:fld>
            <a:endParaRPr lang="en-US"/>
          </a:p>
        </p:txBody>
      </p:sp>
    </p:spTree>
    <p:extLst>
      <p:ext uri="{BB962C8B-B14F-4D97-AF65-F5344CB8AC3E}">
        <p14:creationId xmlns:p14="http://schemas.microsoft.com/office/powerpoint/2010/main" val="2368303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user with acceptance authorization will be able to Accept, Reject, Recommend Accept, or Recommend Reject for the pending date/time. </a:t>
            </a:r>
            <a:endParaRPr lang="en-US" dirty="0"/>
          </a:p>
        </p:txBody>
      </p:sp>
      <p:sp>
        <p:nvSpPr>
          <p:cNvPr id="4" name="Slide Number Placeholder 3"/>
          <p:cNvSpPr>
            <a:spLocks noGrp="1"/>
          </p:cNvSpPr>
          <p:nvPr>
            <p:ph type="sldNum" sz="quarter" idx="10"/>
          </p:nvPr>
        </p:nvSpPr>
        <p:spPr/>
        <p:txBody>
          <a:bodyPr/>
          <a:lstStyle/>
          <a:p>
            <a:fld id="{A4D04418-9804-469D-A3E2-5399CC3DF591}" type="slidenum">
              <a:rPr lang="en-US" smtClean="0"/>
              <a:t>45</a:t>
            </a:fld>
            <a:endParaRPr lang="en-US"/>
          </a:p>
        </p:txBody>
      </p:sp>
    </p:spTree>
    <p:extLst>
      <p:ext uri="{BB962C8B-B14F-4D97-AF65-F5344CB8AC3E}">
        <p14:creationId xmlns:p14="http://schemas.microsoft.com/office/powerpoint/2010/main" val="129182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 closure has been or is currently accepted.</a:t>
            </a:r>
          </a:p>
        </p:txBody>
      </p:sp>
      <p:sp>
        <p:nvSpPr>
          <p:cNvPr id="4" name="Slide Number Placeholder 3"/>
          <p:cNvSpPr>
            <a:spLocks noGrp="1"/>
          </p:cNvSpPr>
          <p:nvPr>
            <p:ph type="sldNum" sz="quarter" idx="10"/>
          </p:nvPr>
        </p:nvSpPr>
        <p:spPr/>
        <p:txBody>
          <a:bodyPr/>
          <a:lstStyle/>
          <a:p>
            <a:fld id="{A4D04418-9804-469D-A3E2-5399CC3DF591}" type="slidenum">
              <a:rPr lang="en-US" smtClean="0"/>
              <a:t>50</a:t>
            </a:fld>
            <a:endParaRPr lang="en-US"/>
          </a:p>
        </p:txBody>
      </p:sp>
    </p:spTree>
    <p:extLst>
      <p:ext uri="{BB962C8B-B14F-4D97-AF65-F5344CB8AC3E}">
        <p14:creationId xmlns:p14="http://schemas.microsoft.com/office/powerpoint/2010/main" val="2668828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3</a:t>
            </a:fld>
            <a:endParaRPr lang="en-US"/>
          </a:p>
        </p:txBody>
      </p:sp>
    </p:spTree>
    <p:extLst>
      <p:ext uri="{BB962C8B-B14F-4D97-AF65-F5344CB8AC3E}">
        <p14:creationId xmlns:p14="http://schemas.microsoft.com/office/powerpoint/2010/main" val="1874657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r>
              <a:rPr lang="en-US" dirty="0" smtClean="0"/>
              <a:t>This information is used primarily for public information. </a:t>
            </a:r>
          </a:p>
          <a:p>
            <a:endParaRPr lang="en-US" dirty="0"/>
          </a:p>
        </p:txBody>
      </p:sp>
      <p:sp>
        <p:nvSpPr>
          <p:cNvPr id="4" name="Slide Number Placeholder 3"/>
          <p:cNvSpPr>
            <a:spLocks noGrp="1"/>
          </p:cNvSpPr>
          <p:nvPr>
            <p:ph type="sldNum" sz="quarter" idx="10"/>
          </p:nvPr>
        </p:nvSpPr>
        <p:spPr/>
        <p:txBody>
          <a:bodyPr/>
          <a:lstStyle/>
          <a:p>
            <a:fld id="{A4D04418-9804-469D-A3E2-5399CC3DF591}" type="slidenum">
              <a:rPr lang="en-US" smtClean="0"/>
              <a:t>53</a:t>
            </a:fld>
            <a:endParaRPr lang="en-US"/>
          </a:p>
        </p:txBody>
      </p:sp>
    </p:spTree>
    <p:extLst>
      <p:ext uri="{BB962C8B-B14F-4D97-AF65-F5344CB8AC3E}">
        <p14:creationId xmlns:p14="http://schemas.microsoft.com/office/powerpoint/2010/main" val="3630973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LCS will send personalized, automated e-mails to users to notify the users of certain conditions.  A summary of those e-mail notifications is below.</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pPr lvl="0"/>
            <a:r>
              <a:rPr lang="en-US" sz="1200" i="1" kern="1200" dirty="0" smtClean="0">
                <a:solidFill>
                  <a:schemeClr val="tx1"/>
                </a:solidFill>
                <a:effectLst/>
                <a:latin typeface="+mn-lt"/>
                <a:ea typeface="+mn-ea"/>
                <a:cs typeface="+mn-cs"/>
              </a:rPr>
              <a:t>Pending/Past Start-Date Notice: </a:t>
            </a:r>
            <a:r>
              <a:rPr lang="en-US" sz="1200" kern="1200" dirty="0" smtClean="0">
                <a:solidFill>
                  <a:schemeClr val="tx1"/>
                </a:solidFill>
                <a:effectLst/>
                <a:latin typeface="+mn-lt"/>
                <a:ea typeface="+mn-ea"/>
                <a:cs typeface="+mn-cs"/>
              </a:rPr>
              <a:t> E-mail sent to the primary and secondary contacts listed in the general section of the closure when the closure is less than two days or past the schedule start date and has not been accepted.</a:t>
            </a:r>
          </a:p>
          <a:p>
            <a:pPr lvl="0"/>
            <a:r>
              <a:rPr lang="en-US" sz="1200" i="1" kern="1200" dirty="0" smtClean="0">
                <a:solidFill>
                  <a:schemeClr val="tx1"/>
                </a:solidFill>
                <a:effectLst/>
                <a:latin typeface="+mn-lt"/>
                <a:ea typeface="+mn-ea"/>
                <a:cs typeface="+mn-cs"/>
              </a:rPr>
              <a:t>Pending Date/Time E-mail: </a:t>
            </a:r>
            <a:r>
              <a:rPr lang="en-US" sz="1200" kern="1200" dirty="0" smtClean="0">
                <a:solidFill>
                  <a:schemeClr val="tx1"/>
                </a:solidFill>
                <a:effectLst/>
                <a:latin typeface="+mn-lt"/>
                <a:ea typeface="+mn-ea"/>
                <a:cs typeface="+mn-cs"/>
              </a:rPr>
              <a:t> E-mail sent to the requestor and acceptor of the closure once a pending date/time has been submitted.</a:t>
            </a:r>
          </a:p>
          <a:p>
            <a:pPr lvl="0"/>
            <a:r>
              <a:rPr lang="en-US" sz="1200" i="1" kern="1200" dirty="0" smtClean="0">
                <a:solidFill>
                  <a:schemeClr val="tx1"/>
                </a:solidFill>
                <a:effectLst/>
                <a:latin typeface="+mn-lt"/>
                <a:ea typeface="+mn-ea"/>
                <a:cs typeface="+mn-cs"/>
              </a:rPr>
              <a:t>Long-Term Closure E-mail: </a:t>
            </a:r>
            <a:r>
              <a:rPr lang="en-US" sz="1200" kern="1200" dirty="0" smtClean="0">
                <a:solidFill>
                  <a:schemeClr val="tx1"/>
                </a:solidFill>
                <a:effectLst/>
                <a:latin typeface="+mn-lt"/>
                <a:ea typeface="+mn-ea"/>
                <a:cs typeface="+mn-cs"/>
              </a:rPr>
              <a:t> E-mail sent to the primary and secondary contacts listed in the general section of the closure when the long-term closure (greater than 14 days) is within two weeks of the end date and is required to be manually completed.</a:t>
            </a:r>
          </a:p>
          <a:p>
            <a:pPr lvl="0"/>
            <a:r>
              <a:rPr lang="en-US" sz="1200" i="1" kern="1200" dirty="0" smtClean="0">
                <a:solidFill>
                  <a:schemeClr val="tx1"/>
                </a:solidFill>
                <a:effectLst/>
                <a:latin typeface="+mn-lt"/>
                <a:ea typeface="+mn-ea"/>
                <a:cs typeface="+mn-cs"/>
              </a:rPr>
              <a:t>Friday Long-Term Closure E-mail: </a:t>
            </a:r>
            <a:r>
              <a:rPr lang="en-US" sz="1200" kern="1200" dirty="0" smtClean="0">
                <a:solidFill>
                  <a:schemeClr val="tx1"/>
                </a:solidFill>
                <a:effectLst/>
                <a:latin typeface="+mn-lt"/>
                <a:ea typeface="+mn-ea"/>
                <a:cs typeface="+mn-cs"/>
              </a:rPr>
              <a:t> E-mail sent to the five regional work zone contacts on a weekly basis to flag closures that are past their end date.</a:t>
            </a:r>
          </a:p>
          <a:p>
            <a:endParaRPr lang="en-US" dirty="0"/>
          </a:p>
        </p:txBody>
      </p:sp>
      <p:sp>
        <p:nvSpPr>
          <p:cNvPr id="4" name="Slide Number Placeholder 3"/>
          <p:cNvSpPr>
            <a:spLocks noGrp="1"/>
          </p:cNvSpPr>
          <p:nvPr>
            <p:ph type="sldNum" sz="quarter" idx="10"/>
          </p:nvPr>
        </p:nvSpPr>
        <p:spPr/>
        <p:txBody>
          <a:bodyPr/>
          <a:lstStyle/>
          <a:p>
            <a:fld id="{A4D04418-9804-469D-A3E2-5399CC3DF591}" type="slidenum">
              <a:rPr lang="en-US" smtClean="0"/>
              <a:t>62</a:t>
            </a:fld>
            <a:endParaRPr lang="en-US"/>
          </a:p>
        </p:txBody>
      </p:sp>
    </p:spTree>
    <p:extLst>
      <p:ext uri="{BB962C8B-B14F-4D97-AF65-F5344CB8AC3E}">
        <p14:creationId xmlns:p14="http://schemas.microsoft.com/office/powerpoint/2010/main" val="3601191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4</a:t>
            </a:fld>
            <a:endParaRPr lang="en-US"/>
          </a:p>
        </p:txBody>
      </p:sp>
    </p:spTree>
    <p:extLst>
      <p:ext uri="{BB962C8B-B14F-4D97-AF65-F5344CB8AC3E}">
        <p14:creationId xmlns:p14="http://schemas.microsoft.com/office/powerpoint/2010/main" val="2159631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5</a:t>
            </a:fld>
            <a:endParaRPr lang="en-US"/>
          </a:p>
        </p:txBody>
      </p:sp>
    </p:spTree>
    <p:extLst>
      <p:ext uri="{BB962C8B-B14F-4D97-AF65-F5344CB8AC3E}">
        <p14:creationId xmlns:p14="http://schemas.microsoft.com/office/powerpoint/2010/main" val="377556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6</a:t>
            </a:fld>
            <a:endParaRPr lang="en-US"/>
          </a:p>
        </p:txBody>
      </p:sp>
    </p:spTree>
    <p:extLst>
      <p:ext uri="{BB962C8B-B14F-4D97-AF65-F5344CB8AC3E}">
        <p14:creationId xmlns:p14="http://schemas.microsoft.com/office/powerpoint/2010/main" val="3831637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7</a:t>
            </a:fld>
            <a:endParaRPr lang="en-US"/>
          </a:p>
        </p:txBody>
      </p:sp>
    </p:spTree>
    <p:extLst>
      <p:ext uri="{BB962C8B-B14F-4D97-AF65-F5344CB8AC3E}">
        <p14:creationId xmlns:p14="http://schemas.microsoft.com/office/powerpoint/2010/main" val="2282634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8</a:t>
            </a:fld>
            <a:endParaRPr lang="en-US"/>
          </a:p>
        </p:txBody>
      </p:sp>
    </p:spTree>
    <p:extLst>
      <p:ext uri="{BB962C8B-B14F-4D97-AF65-F5344CB8AC3E}">
        <p14:creationId xmlns:p14="http://schemas.microsoft.com/office/powerpoint/2010/main" val="720513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04418-9804-469D-A3E2-5399CC3DF591}" type="slidenum">
              <a:rPr lang="en-US" smtClean="0"/>
              <a:t>9</a:t>
            </a:fld>
            <a:endParaRPr lang="en-US"/>
          </a:p>
        </p:txBody>
      </p:sp>
    </p:spTree>
    <p:extLst>
      <p:ext uri="{BB962C8B-B14F-4D97-AF65-F5344CB8AC3E}">
        <p14:creationId xmlns:p14="http://schemas.microsoft.com/office/powerpoint/2010/main" val="2676407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8B1F7BA-F1A8-40B0-854C-70C368E4FC5A}" type="datetimeFigureOut">
              <a:rPr lang="en-US" smtClean="0"/>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BB116-6B48-4370-A093-584880C5511B}" type="slidenum">
              <a:rPr lang="en-US" smtClean="0"/>
              <a:t>‹#›</a:t>
            </a:fld>
            <a:endParaRPr lang="en-US"/>
          </a:p>
        </p:txBody>
      </p:sp>
    </p:spTree>
    <p:extLst>
      <p:ext uri="{BB962C8B-B14F-4D97-AF65-F5344CB8AC3E}">
        <p14:creationId xmlns:p14="http://schemas.microsoft.com/office/powerpoint/2010/main" val="4518669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B1F7BA-F1A8-40B0-854C-70C368E4FC5A}" type="datetimeFigureOut">
              <a:rPr lang="en-US" smtClean="0"/>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BB116-6B48-4370-A093-584880C5511B}" type="slidenum">
              <a:rPr lang="en-US" smtClean="0"/>
              <a:t>‹#›</a:t>
            </a:fld>
            <a:endParaRPr lang="en-US"/>
          </a:p>
        </p:txBody>
      </p:sp>
    </p:spTree>
    <p:extLst>
      <p:ext uri="{BB962C8B-B14F-4D97-AF65-F5344CB8AC3E}">
        <p14:creationId xmlns:p14="http://schemas.microsoft.com/office/powerpoint/2010/main" val="220198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B1F7BA-F1A8-40B0-854C-70C368E4FC5A}" type="datetimeFigureOut">
              <a:rPr lang="en-US" smtClean="0"/>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BB116-6B48-4370-A093-584880C5511B}" type="slidenum">
              <a:rPr lang="en-US" smtClean="0"/>
              <a:t>‹#›</a:t>
            </a:fld>
            <a:endParaRPr lang="en-US"/>
          </a:p>
        </p:txBody>
      </p:sp>
    </p:spTree>
    <p:extLst>
      <p:ext uri="{BB962C8B-B14F-4D97-AF65-F5344CB8AC3E}">
        <p14:creationId xmlns:p14="http://schemas.microsoft.com/office/powerpoint/2010/main" val="347009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669" y="201623"/>
            <a:ext cx="7886700" cy="1325563"/>
          </a:xfrm>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8B1F7BA-F1A8-40B0-854C-70C368E4FC5A}" type="datetimeFigureOut">
              <a:rPr lang="en-US" smtClean="0"/>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BB116-6B48-4370-A093-584880C5511B}" type="slidenum">
              <a:rPr lang="en-US" smtClean="0"/>
              <a:t>‹#›</a:t>
            </a:fld>
            <a:endParaRPr lang="en-US"/>
          </a:p>
        </p:txBody>
      </p:sp>
    </p:spTree>
    <p:extLst>
      <p:ext uri="{BB962C8B-B14F-4D97-AF65-F5344CB8AC3E}">
        <p14:creationId xmlns:p14="http://schemas.microsoft.com/office/powerpoint/2010/main" val="21566146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B1F7BA-F1A8-40B0-854C-70C368E4FC5A}" type="datetimeFigureOut">
              <a:rPr lang="en-US" smtClean="0"/>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BB116-6B48-4370-A093-584880C5511B}" type="slidenum">
              <a:rPr lang="en-US" smtClean="0"/>
              <a:t>‹#›</a:t>
            </a:fld>
            <a:endParaRPr lang="en-US"/>
          </a:p>
        </p:txBody>
      </p:sp>
    </p:spTree>
    <p:extLst>
      <p:ext uri="{BB962C8B-B14F-4D97-AF65-F5344CB8AC3E}">
        <p14:creationId xmlns:p14="http://schemas.microsoft.com/office/powerpoint/2010/main" val="26784303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8B1F7BA-F1A8-40B0-854C-70C368E4FC5A}" type="datetimeFigureOut">
              <a:rPr lang="en-US" smtClean="0"/>
              <a:t>3/18/2015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BB116-6B48-4370-A093-584880C5511B}" type="slidenum">
              <a:rPr lang="en-US" smtClean="0"/>
              <a:t>‹#›</a:t>
            </a:fld>
            <a:endParaRPr lang="en-US"/>
          </a:p>
        </p:txBody>
      </p:sp>
    </p:spTree>
    <p:extLst>
      <p:ext uri="{BB962C8B-B14F-4D97-AF65-F5344CB8AC3E}">
        <p14:creationId xmlns:p14="http://schemas.microsoft.com/office/powerpoint/2010/main" val="285574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8B1F7BA-F1A8-40B0-854C-70C368E4FC5A}" type="datetimeFigureOut">
              <a:rPr lang="en-US" smtClean="0"/>
              <a:t>3/18/2015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5BB116-6B48-4370-A093-584880C5511B}" type="slidenum">
              <a:rPr lang="en-US" smtClean="0"/>
              <a:t>‹#›</a:t>
            </a:fld>
            <a:endParaRPr lang="en-US"/>
          </a:p>
        </p:txBody>
      </p:sp>
    </p:spTree>
    <p:extLst>
      <p:ext uri="{BB962C8B-B14F-4D97-AF65-F5344CB8AC3E}">
        <p14:creationId xmlns:p14="http://schemas.microsoft.com/office/powerpoint/2010/main" val="262972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8B1F7BA-F1A8-40B0-854C-70C368E4FC5A}" type="datetimeFigureOut">
              <a:rPr lang="en-US" smtClean="0"/>
              <a:t>3/18/2015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5BB116-6B48-4370-A093-584880C5511B}" type="slidenum">
              <a:rPr lang="en-US" smtClean="0"/>
              <a:t>‹#›</a:t>
            </a:fld>
            <a:endParaRPr lang="en-US"/>
          </a:p>
        </p:txBody>
      </p:sp>
    </p:spTree>
    <p:extLst>
      <p:ext uri="{BB962C8B-B14F-4D97-AF65-F5344CB8AC3E}">
        <p14:creationId xmlns:p14="http://schemas.microsoft.com/office/powerpoint/2010/main" val="146788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1F7BA-F1A8-40B0-854C-70C368E4FC5A}" type="datetimeFigureOut">
              <a:rPr lang="en-US" smtClean="0"/>
              <a:t>3/18/2015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5BB116-6B48-4370-A093-584880C5511B}" type="slidenum">
              <a:rPr lang="en-US" smtClean="0"/>
              <a:t>‹#›</a:t>
            </a:fld>
            <a:endParaRPr lang="en-US"/>
          </a:p>
        </p:txBody>
      </p:sp>
    </p:spTree>
    <p:extLst>
      <p:ext uri="{BB962C8B-B14F-4D97-AF65-F5344CB8AC3E}">
        <p14:creationId xmlns:p14="http://schemas.microsoft.com/office/powerpoint/2010/main" val="205557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B1F7BA-F1A8-40B0-854C-70C368E4FC5A}" type="datetimeFigureOut">
              <a:rPr lang="en-US" smtClean="0"/>
              <a:t>3/18/2015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BB116-6B48-4370-A093-584880C5511B}" type="slidenum">
              <a:rPr lang="en-US" smtClean="0"/>
              <a:t>‹#›</a:t>
            </a:fld>
            <a:endParaRPr lang="en-US"/>
          </a:p>
        </p:txBody>
      </p:sp>
    </p:spTree>
    <p:extLst>
      <p:ext uri="{BB962C8B-B14F-4D97-AF65-F5344CB8AC3E}">
        <p14:creationId xmlns:p14="http://schemas.microsoft.com/office/powerpoint/2010/main" val="19592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B1F7BA-F1A8-40B0-854C-70C368E4FC5A}" type="datetimeFigureOut">
              <a:rPr lang="en-US" smtClean="0"/>
              <a:t>3/18/2015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BB116-6B48-4370-A093-584880C5511B}" type="slidenum">
              <a:rPr lang="en-US" smtClean="0"/>
              <a:t>‹#›</a:t>
            </a:fld>
            <a:endParaRPr lang="en-US"/>
          </a:p>
        </p:txBody>
      </p:sp>
    </p:spTree>
    <p:extLst>
      <p:ext uri="{BB962C8B-B14F-4D97-AF65-F5344CB8AC3E}">
        <p14:creationId xmlns:p14="http://schemas.microsoft.com/office/powerpoint/2010/main" val="2090038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1" name="Group 30"/>
          <p:cNvGrpSpPr/>
          <p:nvPr userDrawn="1"/>
        </p:nvGrpSpPr>
        <p:grpSpPr>
          <a:xfrm>
            <a:off x="-10736" y="0"/>
            <a:ext cx="9154736" cy="2800849"/>
            <a:chOff x="-12702" y="0"/>
            <a:chExt cx="9154736" cy="2005139"/>
          </a:xfrm>
        </p:grpSpPr>
        <p:sp>
          <p:nvSpPr>
            <p:cNvPr id="29" name="Rectangle 28"/>
            <p:cNvSpPr/>
            <p:nvPr userDrawn="1"/>
          </p:nvSpPr>
          <p:spPr>
            <a:xfrm>
              <a:off x="-1966" y="0"/>
              <a:ext cx="9144000" cy="1567649"/>
            </a:xfrm>
            <a:prstGeom prst="rect">
              <a:avLst/>
            </a:prstGeom>
            <a:gradFill flip="none" rotWithShape="1">
              <a:gsLst>
                <a:gs pos="0">
                  <a:schemeClr val="accent5">
                    <a:lumMod val="60000"/>
                    <a:lumOff val="40000"/>
                    <a:tint val="66000"/>
                    <a:satMod val="160000"/>
                  </a:schemeClr>
                </a:gs>
                <a:gs pos="19000">
                  <a:schemeClr val="accent5">
                    <a:lumMod val="60000"/>
                    <a:lumOff val="40000"/>
                    <a:tint val="44500"/>
                    <a:satMod val="160000"/>
                  </a:schemeClr>
                </a:gs>
                <a:gs pos="47000">
                  <a:schemeClr val="accent5">
                    <a:lumMod val="60000"/>
                    <a:lumOff val="4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userDrawn="1"/>
          </p:nvSpPr>
          <p:spPr>
            <a:xfrm>
              <a:off x="-12702" y="1050598"/>
              <a:ext cx="9144000" cy="9545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ight Triangle 21"/>
          <p:cNvSpPr/>
          <p:nvPr userDrawn="1"/>
        </p:nvSpPr>
        <p:spPr>
          <a:xfrm>
            <a:off x="0" y="5847762"/>
            <a:ext cx="8698832" cy="1010238"/>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a:p>
        </p:txBody>
      </p:sp>
      <p:sp>
        <p:nvSpPr>
          <p:cNvPr id="25" name="Right Triangle 24"/>
          <p:cNvSpPr/>
          <p:nvPr userDrawn="1"/>
        </p:nvSpPr>
        <p:spPr>
          <a:xfrm flipH="1">
            <a:off x="445168" y="5829006"/>
            <a:ext cx="8698832" cy="1010238"/>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57300" y="201623"/>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B1F7BA-F1A8-40B0-854C-70C368E4FC5A}" type="datetimeFigureOut">
              <a:rPr lang="en-US" smtClean="0"/>
              <a:t>3/18/2015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BB116-6B48-4370-A093-584880C5511B}" type="slidenum">
              <a:rPr lang="en-US" smtClean="0"/>
              <a:t>‹#›</a:t>
            </a:fld>
            <a:endParaRPr lang="en-US"/>
          </a:p>
        </p:txBody>
      </p:sp>
      <p:pic>
        <p:nvPicPr>
          <p:cNvPr id="18" name="Picture 17" descr="L:\Pictures\General Work Zone Images\IMG_0724.jpg"/>
          <p:cNvPicPr/>
          <p:nvPr userDrawn="1"/>
        </p:nvPicPr>
        <p:blipFill rotWithShape="1">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t="7067" r="13496" b="49359"/>
          <a:stretch/>
        </p:blipFill>
        <p:spPr bwMode="auto">
          <a:xfrm>
            <a:off x="-555786" y="5880108"/>
            <a:ext cx="2663542" cy="1074145"/>
          </a:xfrm>
          <a:prstGeom prst="rect">
            <a:avLst/>
          </a:prstGeom>
          <a:noFill/>
          <a:ln>
            <a:noFill/>
          </a:ln>
          <a:effectLst>
            <a:softEdge rad="317500"/>
          </a:effectLst>
        </p:spPr>
      </p:pic>
      <p:pic>
        <p:nvPicPr>
          <p:cNvPr id="19" name="Picture 18" descr="L:\Pictures\General Work Zone Images\IMG_0724.jpg"/>
          <p:cNvPicPr/>
          <p:nvPr userDrawn="1"/>
        </p:nvPicPr>
        <p:blipFill rotWithShape="1">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t="60014" r="32766"/>
          <a:stretch/>
        </p:blipFill>
        <p:spPr bwMode="auto">
          <a:xfrm>
            <a:off x="1116264" y="6039853"/>
            <a:ext cx="2070210" cy="985686"/>
          </a:xfrm>
          <a:prstGeom prst="rect">
            <a:avLst/>
          </a:prstGeom>
          <a:noFill/>
          <a:ln>
            <a:noFill/>
          </a:ln>
          <a:effectLst>
            <a:softEdge rad="317500"/>
          </a:effectLst>
        </p:spPr>
      </p:pic>
      <p:pic>
        <p:nvPicPr>
          <p:cNvPr id="21" name="Picture 20" descr="http://www.mccoy.army.mil/vnewspaper/newspaper/realmccoy/20130426/images/550/Paving.jpg"/>
          <p:cNvPicPr/>
          <p:nvPr userDrawn="1"/>
        </p:nvPicPr>
        <p:blipFill rotWithShape="1">
          <a:blip r:embed="rId14">
            <a:duotone>
              <a:schemeClr val="accent1">
                <a:shade val="45000"/>
                <a:satMod val="135000"/>
              </a:schemeClr>
              <a:prstClr val="white"/>
            </a:duotone>
            <a:extLst>
              <a:ext uri="{28A0092B-C50C-407E-A947-70E740481C1C}">
                <a14:useLocalDpi xmlns:a14="http://schemas.microsoft.com/office/drawing/2010/main" val="0"/>
              </a:ext>
            </a:extLst>
          </a:blip>
          <a:srcRect l="35637" t="26037" r="16737" b="21798"/>
          <a:stretch/>
        </p:blipFill>
        <p:spPr bwMode="auto">
          <a:xfrm>
            <a:off x="7071896" y="5824829"/>
            <a:ext cx="2132262" cy="1483562"/>
          </a:xfrm>
          <a:prstGeom prst="rect">
            <a:avLst/>
          </a:prstGeom>
          <a:noFill/>
          <a:ln>
            <a:noFill/>
          </a:ln>
          <a:effectLst>
            <a:softEdge rad="317500"/>
          </a:effectLst>
          <a:extLst>
            <a:ext uri="{53640926-AAD7-44D8-BBD7-CCE9431645EC}">
              <a14:shadowObscured xmlns:a14="http://schemas.microsoft.com/office/drawing/2010/main"/>
            </a:ext>
          </a:extLst>
        </p:spPr>
      </p:pic>
      <p:pic>
        <p:nvPicPr>
          <p:cNvPr id="28" name="Picture 27"/>
          <p:cNvPicPr/>
          <p:nvPr userDrawn="1"/>
        </p:nvPicPr>
        <p:blipFill rotWithShape="1">
          <a:blip r:embed="rId15">
            <a:duotone>
              <a:schemeClr val="accent1">
                <a:shade val="45000"/>
                <a:satMod val="135000"/>
              </a:schemeClr>
              <a:prstClr val="white"/>
            </a:duotone>
            <a:extLst>
              <a:ext uri="{28A0092B-C50C-407E-A947-70E740481C1C}">
                <a14:useLocalDpi xmlns:a14="http://schemas.microsoft.com/office/drawing/2010/main" val="0"/>
              </a:ext>
            </a:extLst>
          </a:blip>
          <a:srcRect r="5217" b="55099"/>
          <a:stretch/>
        </p:blipFill>
        <p:spPr bwMode="auto">
          <a:xfrm>
            <a:off x="2627395" y="6245762"/>
            <a:ext cx="3756025" cy="753227"/>
          </a:xfrm>
          <a:prstGeom prst="rect">
            <a:avLst/>
          </a:prstGeom>
          <a:noFill/>
          <a:ln>
            <a:noFill/>
          </a:ln>
          <a:effectLst>
            <a:softEdge rad="127000"/>
          </a:effectLst>
        </p:spPr>
      </p:pic>
      <p:pic>
        <p:nvPicPr>
          <p:cNvPr id="27" name="Picture 26" descr="L:\Pictures\WIS 59\DSCN4440.JPG"/>
          <p:cNvPicPr/>
          <p:nvPr userDrawn="1"/>
        </p:nvPicPr>
        <p:blipFill rotWithShape="1">
          <a:blip r:embed="rId16" cstate="print">
            <a:duotone>
              <a:schemeClr val="accent1">
                <a:shade val="45000"/>
                <a:satMod val="135000"/>
              </a:schemeClr>
              <a:prstClr val="white"/>
            </a:duotone>
            <a:extLst>
              <a:ext uri="{28A0092B-C50C-407E-A947-70E740481C1C}">
                <a14:useLocalDpi xmlns:a14="http://schemas.microsoft.com/office/drawing/2010/main" val="0"/>
              </a:ext>
            </a:extLst>
          </a:blip>
          <a:srcRect l="45009" t="24839" r="1" b="43705"/>
          <a:stretch/>
        </p:blipFill>
        <p:spPr bwMode="auto">
          <a:xfrm>
            <a:off x="4743157" y="5957888"/>
            <a:ext cx="3336290" cy="1512931"/>
          </a:xfrm>
          <a:prstGeom prst="rect">
            <a:avLst/>
          </a:prstGeom>
          <a:noFill/>
          <a:ln>
            <a:noFill/>
          </a:ln>
          <a:effectLst>
            <a:softEdge rad="635000"/>
          </a:effectLst>
          <a:extLst>
            <a:ext uri="{53640926-AAD7-44D8-BBD7-CCE9431645EC}">
              <a14:shadowObscured xmlns:a14="http://schemas.microsoft.com/office/drawing/2010/main"/>
            </a:ext>
          </a:extLst>
        </p:spPr>
      </p:pic>
      <p:pic>
        <p:nvPicPr>
          <p:cNvPr id="1026" name="Picture 2" descr="http://upload.wikimedia.org/wikipedia/commons/thumb/d/dc/Seal_of_the_Wisconsin_Department_of_Transportation.svg/2000px-Seal_of_the_Wisconsin_Department_of_Transportation.svg.png"/>
          <p:cNvPicPr>
            <a:picLocks noChangeAspect="1" noChangeArrowheads="1"/>
          </p:cNvPicPr>
          <p:nvPr userDrawn="1"/>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185" y="251004"/>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520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r" defTabSz="914400" rtl="0" eaLnBrk="1" latinLnBrk="0" hangingPunct="1">
        <a:lnSpc>
          <a:spcPct val="90000"/>
        </a:lnSpc>
        <a:spcBef>
          <a:spcPct val="0"/>
        </a:spcBef>
        <a:buNone/>
        <a:defRPr sz="4400" b="1" i="0" u="none" kern="120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Brian.sippel@dot.wi.gov"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mailto:Scott.kozlik@dot.wi.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Brian.sippel@dot.wi.gov"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mailto:chris.quesnell@lakesideengineers.co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geodistance.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projects.511wi.gov/"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transportal.cee.wisc.edu/closures/manual.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transportal.cee.wisc.edu/training/WisLCS/Logon.do"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511wi.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hyperlink" Target="http://www.dot.wisconsin.gov/travel/road/workzones.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Wisconsin Lane Closure System (</a:t>
            </a:r>
            <a:r>
              <a:rPr lang="en-US" dirty="0" err="1" smtClean="0"/>
              <a:t>WisLCS</a:t>
            </a:r>
            <a:r>
              <a:rPr lang="en-US" dirty="0" smtClean="0"/>
              <a:t>)</a:t>
            </a:r>
            <a:endParaRPr lang="en-US" dirty="0"/>
          </a:p>
        </p:txBody>
      </p:sp>
      <p:sp>
        <p:nvSpPr>
          <p:cNvPr id="3" name="Subtitle 2"/>
          <p:cNvSpPr>
            <a:spLocks noGrp="1"/>
          </p:cNvSpPr>
          <p:nvPr>
            <p:ph type="subTitle" idx="1"/>
          </p:nvPr>
        </p:nvSpPr>
        <p:spPr>
          <a:xfrm>
            <a:off x="1143000" y="3866733"/>
            <a:ext cx="6858000" cy="1655762"/>
          </a:xfrm>
        </p:spPr>
        <p:txBody>
          <a:bodyPr>
            <a:normAutofit/>
          </a:bodyPr>
          <a:lstStyle/>
          <a:p>
            <a:r>
              <a:rPr lang="en-US" sz="4800" b="1" i="1" dirty="0" smtClean="0">
                <a:solidFill>
                  <a:schemeClr val="accent5">
                    <a:lumMod val="50000"/>
                  </a:schemeClr>
                </a:solidFill>
                <a:latin typeface="Arial Narrow" panose="020B0606020202030204" pitchFamily="34" charset="0"/>
              </a:rPr>
              <a:t>Training</a:t>
            </a:r>
            <a:endParaRPr lang="en-US" sz="4800" b="1" i="1" dirty="0">
              <a:solidFill>
                <a:schemeClr val="accent5">
                  <a:lumMod val="50000"/>
                </a:schemeClr>
              </a:solidFill>
              <a:latin typeface="Arial Narrow" panose="020B0606020202030204" pitchFamily="34" charset="0"/>
            </a:endParaRPr>
          </a:p>
        </p:txBody>
      </p:sp>
    </p:spTree>
    <p:extLst>
      <p:ext uri="{BB962C8B-B14F-4D97-AF65-F5344CB8AC3E}">
        <p14:creationId xmlns:p14="http://schemas.microsoft.com/office/powerpoint/2010/main" val="1756406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1"/>
          </p:nvPr>
        </p:nvSpPr>
        <p:spPr>
          <a:xfrm>
            <a:off x="388019" y="1742387"/>
            <a:ext cx="8515350" cy="1047466"/>
          </a:xfrm>
        </p:spPr>
        <p:txBody>
          <a:bodyPr>
            <a:normAutofit/>
          </a:bodyPr>
          <a:lstStyle/>
          <a:p>
            <a:pPr marL="0" indent="0">
              <a:buNone/>
            </a:pPr>
            <a:r>
              <a:rPr lang="en-US" b="1" dirty="0" err="1" smtClean="0"/>
              <a:t>WisLCS</a:t>
            </a:r>
            <a:r>
              <a:rPr lang="en-US" b="1" dirty="0" smtClean="0"/>
              <a:t> Use Example:  </a:t>
            </a:r>
          </a:p>
          <a:p>
            <a:pPr marL="0" indent="0">
              <a:buNone/>
            </a:pPr>
            <a:r>
              <a:rPr lang="en-US" b="1" dirty="0" smtClean="0"/>
              <a:t>Statewide Traffic Operations Center</a:t>
            </a:r>
            <a:endParaRPr lang="en-US" sz="2400" dirty="0"/>
          </a:p>
          <a:p>
            <a:endParaRPr lang="en-US" dirty="0"/>
          </a:p>
        </p:txBody>
      </p:sp>
      <p:pic>
        <p:nvPicPr>
          <p:cNvPr id="2" name="Picture 1"/>
          <p:cNvPicPr>
            <a:picLocks noChangeAspect="1"/>
          </p:cNvPicPr>
          <p:nvPr/>
        </p:nvPicPr>
        <p:blipFill>
          <a:blip r:embed="rId3"/>
          <a:stretch>
            <a:fillRect/>
          </a:stretch>
        </p:blipFill>
        <p:spPr>
          <a:xfrm>
            <a:off x="4384943" y="2958140"/>
            <a:ext cx="4377656" cy="3284376"/>
          </a:xfrm>
          <a:prstGeom prst="rect">
            <a:avLst/>
          </a:prstGeom>
        </p:spPr>
      </p:pic>
      <p:sp>
        <p:nvSpPr>
          <p:cNvPr id="6" name="Content Placeholder 4"/>
          <p:cNvSpPr txBox="1">
            <a:spLocks/>
          </p:cNvSpPr>
          <p:nvPr/>
        </p:nvSpPr>
        <p:spPr>
          <a:xfrm>
            <a:off x="388019" y="2882906"/>
            <a:ext cx="85153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7" name="Content Placeholder 4"/>
          <p:cNvSpPr txBox="1">
            <a:spLocks/>
          </p:cNvSpPr>
          <p:nvPr/>
        </p:nvSpPr>
        <p:spPr>
          <a:xfrm>
            <a:off x="388019" y="2882906"/>
            <a:ext cx="4115557" cy="2947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STOC Operator Tasks:</a:t>
            </a:r>
          </a:p>
          <a:p>
            <a:r>
              <a:rPr lang="en-US" sz="2400" dirty="0" smtClean="0"/>
              <a:t>DMS Signing</a:t>
            </a:r>
          </a:p>
          <a:p>
            <a:r>
              <a:rPr lang="en-US" sz="2400" dirty="0" smtClean="0"/>
              <a:t>Contact info</a:t>
            </a:r>
          </a:p>
          <a:p>
            <a:r>
              <a:rPr lang="en-US" sz="2400" dirty="0" smtClean="0"/>
              <a:t>Emergency closure entry</a:t>
            </a:r>
          </a:p>
          <a:p>
            <a:r>
              <a:rPr lang="en-US" sz="2400" dirty="0" smtClean="0"/>
              <a:t>Assist project staff with cancellations</a:t>
            </a:r>
          </a:p>
          <a:p>
            <a:endParaRPr lang="en-US" dirty="0"/>
          </a:p>
        </p:txBody>
      </p:sp>
    </p:spTree>
    <p:extLst>
      <p:ext uri="{BB962C8B-B14F-4D97-AF65-F5344CB8AC3E}">
        <p14:creationId xmlns:p14="http://schemas.microsoft.com/office/powerpoint/2010/main" val="367628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1"/>
          </p:nvPr>
        </p:nvSpPr>
        <p:spPr>
          <a:xfrm>
            <a:off x="388019" y="1742387"/>
            <a:ext cx="8515350" cy="4351338"/>
          </a:xfrm>
        </p:spPr>
        <p:txBody>
          <a:bodyPr>
            <a:normAutofit/>
          </a:bodyPr>
          <a:lstStyle/>
          <a:p>
            <a:pPr marL="0" indent="0">
              <a:buNone/>
            </a:pPr>
            <a:r>
              <a:rPr lang="en-US" b="1" dirty="0" err="1" smtClean="0"/>
              <a:t>WisLCS</a:t>
            </a:r>
            <a:r>
              <a:rPr lang="en-US" b="1" dirty="0" smtClean="0"/>
              <a:t> Use Example:  </a:t>
            </a:r>
          </a:p>
          <a:p>
            <a:pPr marL="0" indent="0">
              <a:buNone/>
            </a:pPr>
            <a:r>
              <a:rPr lang="en-US" b="1" dirty="0" smtClean="0"/>
              <a:t>Daily/Weekly E-mail Reports</a:t>
            </a:r>
          </a:p>
          <a:p>
            <a:pPr marL="0" indent="0">
              <a:buNone/>
            </a:pPr>
            <a:endParaRPr lang="en-US" dirty="0" smtClean="0"/>
          </a:p>
          <a:p>
            <a:endParaRPr lang="en-US" dirty="0"/>
          </a:p>
        </p:txBody>
      </p:sp>
      <p:pic>
        <p:nvPicPr>
          <p:cNvPr id="2" name="Picture 1"/>
          <p:cNvPicPr>
            <a:picLocks noChangeAspect="1"/>
          </p:cNvPicPr>
          <p:nvPr/>
        </p:nvPicPr>
        <p:blipFill>
          <a:blip r:embed="rId3"/>
          <a:stretch>
            <a:fillRect/>
          </a:stretch>
        </p:blipFill>
        <p:spPr>
          <a:xfrm>
            <a:off x="1360101" y="2791090"/>
            <a:ext cx="5423254" cy="4034966"/>
          </a:xfrm>
          <a:prstGeom prst="rect">
            <a:avLst/>
          </a:prstGeom>
          <a:ln w="3175">
            <a:solidFill>
              <a:schemeClr val="tx1"/>
            </a:solidFill>
          </a:ln>
        </p:spPr>
      </p:pic>
    </p:spTree>
    <p:extLst>
      <p:ext uri="{BB962C8B-B14F-4D97-AF65-F5344CB8AC3E}">
        <p14:creationId xmlns:p14="http://schemas.microsoft.com/office/powerpoint/2010/main" val="3085944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1"/>
          </p:nvPr>
        </p:nvSpPr>
        <p:spPr>
          <a:xfrm>
            <a:off x="388019" y="1742387"/>
            <a:ext cx="8515350" cy="4351338"/>
          </a:xfrm>
        </p:spPr>
        <p:txBody>
          <a:bodyPr>
            <a:normAutofit/>
          </a:bodyPr>
          <a:lstStyle/>
          <a:p>
            <a:pPr marL="0" indent="0">
              <a:buNone/>
            </a:pPr>
            <a:r>
              <a:rPr lang="en-US" b="1" dirty="0" err="1" smtClean="0"/>
              <a:t>WisLCS</a:t>
            </a:r>
            <a:r>
              <a:rPr lang="en-US" b="1" dirty="0" smtClean="0"/>
              <a:t> Use Example:  </a:t>
            </a:r>
          </a:p>
          <a:p>
            <a:pPr marL="0" indent="0">
              <a:buNone/>
            </a:pPr>
            <a:r>
              <a:rPr lang="en-US" b="1" dirty="0" smtClean="0"/>
              <a:t>FHWA Real-Time System Management Information Program (Section 1201)</a:t>
            </a:r>
          </a:p>
          <a:p>
            <a:pPr marL="0" indent="0">
              <a:buNone/>
            </a:pPr>
            <a:endParaRPr lang="en-US" dirty="0" smtClean="0"/>
          </a:p>
          <a:p>
            <a:endParaRPr lang="en-US" dirty="0"/>
          </a:p>
        </p:txBody>
      </p:sp>
      <p:pic>
        <p:nvPicPr>
          <p:cNvPr id="2" name="Picture 1"/>
          <p:cNvPicPr>
            <a:picLocks noChangeAspect="1"/>
          </p:cNvPicPr>
          <p:nvPr/>
        </p:nvPicPr>
        <p:blipFill>
          <a:blip r:embed="rId3"/>
          <a:stretch>
            <a:fillRect/>
          </a:stretch>
        </p:blipFill>
        <p:spPr>
          <a:xfrm>
            <a:off x="628261" y="3204774"/>
            <a:ext cx="7739964" cy="1777773"/>
          </a:xfrm>
          <a:prstGeom prst="rect">
            <a:avLst/>
          </a:prstGeom>
          <a:ln w="3175">
            <a:solidFill>
              <a:schemeClr val="tx1"/>
            </a:solidFill>
          </a:ln>
        </p:spPr>
      </p:pic>
      <p:pic>
        <p:nvPicPr>
          <p:cNvPr id="3" name="Picture 2"/>
          <p:cNvPicPr>
            <a:picLocks noChangeAspect="1"/>
          </p:cNvPicPr>
          <p:nvPr/>
        </p:nvPicPr>
        <p:blipFill>
          <a:blip r:embed="rId4"/>
          <a:stretch>
            <a:fillRect/>
          </a:stretch>
        </p:blipFill>
        <p:spPr>
          <a:xfrm>
            <a:off x="628261" y="5131699"/>
            <a:ext cx="7739964" cy="1234971"/>
          </a:xfrm>
          <a:prstGeom prst="rect">
            <a:avLst/>
          </a:prstGeom>
          <a:ln w="3175">
            <a:solidFill>
              <a:schemeClr val="tx1"/>
            </a:solidFill>
          </a:ln>
        </p:spPr>
      </p:pic>
    </p:spTree>
    <p:extLst>
      <p:ext uri="{BB962C8B-B14F-4D97-AF65-F5344CB8AC3E}">
        <p14:creationId xmlns:p14="http://schemas.microsoft.com/office/powerpoint/2010/main" val="2867924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1"/>
          </p:nvPr>
        </p:nvSpPr>
        <p:spPr>
          <a:xfrm>
            <a:off x="388019" y="1742387"/>
            <a:ext cx="8515350" cy="4351338"/>
          </a:xfrm>
        </p:spPr>
        <p:txBody>
          <a:bodyPr>
            <a:normAutofit/>
          </a:bodyPr>
          <a:lstStyle/>
          <a:p>
            <a:pPr marL="0" indent="0">
              <a:buNone/>
            </a:pPr>
            <a:r>
              <a:rPr lang="en-US" b="1" dirty="0" err="1" smtClean="0"/>
              <a:t>WisLCS</a:t>
            </a:r>
            <a:r>
              <a:rPr lang="en-US" b="1" dirty="0" smtClean="0"/>
              <a:t> Use Example:  </a:t>
            </a:r>
          </a:p>
          <a:p>
            <a:pPr marL="0" indent="0">
              <a:buNone/>
            </a:pPr>
            <a:r>
              <a:rPr lang="en-US" b="1" dirty="0" smtClean="0"/>
              <a:t>Third-Party Traffic Information</a:t>
            </a:r>
          </a:p>
          <a:p>
            <a:pPr marL="0" indent="0">
              <a:buNone/>
            </a:pPr>
            <a:endParaRPr lang="en-US" b="1" dirty="0" smtClean="0"/>
          </a:p>
          <a:p>
            <a:pPr lvl="1"/>
            <a:r>
              <a:rPr lang="en-US" dirty="0"/>
              <a:t>Vehicle Navigation </a:t>
            </a:r>
            <a:r>
              <a:rPr lang="en-US" dirty="0" smtClean="0"/>
              <a:t>Systems</a:t>
            </a:r>
          </a:p>
          <a:p>
            <a:pPr lvl="1"/>
            <a:r>
              <a:rPr lang="en-US" dirty="0" smtClean="0"/>
              <a:t>Phone/Tablet Apps</a:t>
            </a:r>
          </a:p>
          <a:p>
            <a:pPr lvl="1"/>
            <a:r>
              <a:rPr lang="en-US" dirty="0" smtClean="0"/>
              <a:t>Websites</a:t>
            </a:r>
          </a:p>
          <a:p>
            <a:pPr lvl="1"/>
            <a:r>
              <a:rPr lang="en-US" dirty="0" smtClean="0"/>
              <a:t>Social Media</a:t>
            </a:r>
          </a:p>
          <a:p>
            <a:pPr lvl="1"/>
            <a:r>
              <a:rPr lang="en-US" dirty="0" smtClean="0"/>
              <a:t>News Reports</a:t>
            </a:r>
          </a:p>
          <a:p>
            <a:pPr marL="0" indent="0">
              <a:buNone/>
            </a:pPr>
            <a:endParaRPr lang="en-US" dirty="0" smtClean="0"/>
          </a:p>
          <a:p>
            <a:endParaRPr lang="en-US" dirty="0"/>
          </a:p>
        </p:txBody>
      </p:sp>
    </p:spTree>
    <p:extLst>
      <p:ext uri="{BB962C8B-B14F-4D97-AF65-F5344CB8AC3E}">
        <p14:creationId xmlns:p14="http://schemas.microsoft.com/office/powerpoint/2010/main" val="3803406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1"/>
          </p:nvPr>
        </p:nvSpPr>
        <p:spPr>
          <a:xfrm>
            <a:off x="388019" y="1742387"/>
            <a:ext cx="8515350" cy="4351338"/>
          </a:xfrm>
        </p:spPr>
        <p:txBody>
          <a:bodyPr>
            <a:normAutofit/>
          </a:bodyPr>
          <a:lstStyle/>
          <a:p>
            <a:pPr marL="0" indent="0">
              <a:buNone/>
            </a:pPr>
            <a:r>
              <a:rPr lang="en-US" b="1" dirty="0" err="1" smtClean="0"/>
              <a:t>WisLCS</a:t>
            </a:r>
            <a:r>
              <a:rPr lang="en-US" b="1" dirty="0" smtClean="0"/>
              <a:t> Use Example:  </a:t>
            </a:r>
          </a:p>
          <a:p>
            <a:pPr marL="0" indent="0">
              <a:buNone/>
            </a:pPr>
            <a:r>
              <a:rPr lang="en-US" b="1" dirty="0" smtClean="0"/>
              <a:t>Oversize/Overweight Permitting - </a:t>
            </a:r>
            <a:r>
              <a:rPr lang="en-US" b="1" dirty="0" err="1" smtClean="0"/>
              <a:t>Superload</a:t>
            </a:r>
            <a:endParaRPr lang="en-US" b="1" dirty="0" smtClean="0"/>
          </a:p>
          <a:p>
            <a:pPr marL="0" indent="0">
              <a:buNone/>
            </a:pPr>
            <a:endParaRPr lang="en-US" b="1" dirty="0" smtClean="0"/>
          </a:p>
        </p:txBody>
      </p:sp>
      <p:pic>
        <p:nvPicPr>
          <p:cNvPr id="2" name="Picture 1"/>
          <p:cNvPicPr>
            <a:picLocks noChangeAspect="1"/>
          </p:cNvPicPr>
          <p:nvPr/>
        </p:nvPicPr>
        <p:blipFill rotWithShape="1">
          <a:blip r:embed="rId3"/>
          <a:srcRect b="11269"/>
          <a:stretch/>
        </p:blipFill>
        <p:spPr>
          <a:xfrm>
            <a:off x="1166327" y="2700228"/>
            <a:ext cx="6634065" cy="4092458"/>
          </a:xfrm>
          <a:prstGeom prst="rect">
            <a:avLst/>
          </a:prstGeom>
        </p:spPr>
      </p:pic>
      <p:sp>
        <p:nvSpPr>
          <p:cNvPr id="6" name="Oval 5"/>
          <p:cNvSpPr/>
          <p:nvPr/>
        </p:nvSpPr>
        <p:spPr>
          <a:xfrm>
            <a:off x="4988012" y="3377682"/>
            <a:ext cx="573034" cy="205274"/>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1808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pPr marL="0" indent="0">
              <a:buNone/>
            </a:pPr>
            <a:r>
              <a:rPr lang="en-US" b="1" dirty="0" smtClean="0"/>
              <a:t>What closures should be entered?</a:t>
            </a:r>
          </a:p>
          <a:p>
            <a:pPr lvl="1"/>
            <a:r>
              <a:rPr lang="en-US" sz="2800" dirty="0" smtClean="0"/>
              <a:t>All let projects</a:t>
            </a:r>
          </a:p>
          <a:p>
            <a:pPr lvl="1"/>
            <a:r>
              <a:rPr lang="en-US" sz="2800" dirty="0"/>
              <a:t>D</a:t>
            </a:r>
            <a:r>
              <a:rPr lang="en-US" sz="2800" dirty="0" smtClean="0"/>
              <a:t>esign projects (e.g. soil borings, inspections, etc…)</a:t>
            </a:r>
          </a:p>
          <a:p>
            <a:pPr lvl="1"/>
            <a:r>
              <a:rPr lang="en-US" sz="2800" dirty="0" smtClean="0"/>
              <a:t>Planned maintenance</a:t>
            </a:r>
          </a:p>
          <a:p>
            <a:pPr lvl="1"/>
            <a:r>
              <a:rPr lang="en-US" sz="2800" dirty="0" smtClean="0"/>
              <a:t>Planned permit/utility restrictions</a:t>
            </a:r>
          </a:p>
          <a:p>
            <a:pPr lvl="1"/>
            <a:r>
              <a:rPr lang="en-US" sz="2800" dirty="0" smtClean="0"/>
              <a:t>Major special events</a:t>
            </a:r>
          </a:p>
          <a:p>
            <a:pPr lvl="1"/>
            <a:r>
              <a:rPr lang="en-US" sz="2800" dirty="0" smtClean="0"/>
              <a:t>Unplanned emergency lane closures</a:t>
            </a:r>
            <a:endParaRPr lang="en-US" sz="2800" dirty="0"/>
          </a:p>
        </p:txBody>
      </p:sp>
    </p:spTree>
    <p:extLst>
      <p:ext uri="{BB962C8B-B14F-4D97-AF65-F5344CB8AC3E}">
        <p14:creationId xmlns:p14="http://schemas.microsoft.com/office/powerpoint/2010/main" val="2305149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628650" y="1669214"/>
            <a:ext cx="7886700" cy="4351338"/>
          </a:xfrm>
        </p:spPr>
        <p:txBody>
          <a:bodyPr/>
          <a:lstStyle/>
          <a:p>
            <a:pPr marL="0" indent="0">
              <a:buNone/>
            </a:pPr>
            <a:r>
              <a:rPr lang="en-US" b="1" dirty="0" smtClean="0"/>
              <a:t>Which roadways is the LCS concerned with?</a:t>
            </a:r>
          </a:p>
          <a:p>
            <a:pPr lvl="1"/>
            <a:r>
              <a:rPr lang="en-US" sz="2800" dirty="0" smtClean="0"/>
              <a:t>Interstates</a:t>
            </a:r>
          </a:p>
          <a:p>
            <a:pPr lvl="1"/>
            <a:r>
              <a:rPr lang="en-US" sz="2800" dirty="0" smtClean="0"/>
              <a:t>US highways</a:t>
            </a:r>
          </a:p>
          <a:p>
            <a:pPr lvl="1"/>
            <a:r>
              <a:rPr lang="en-US" sz="2800" dirty="0" smtClean="0"/>
              <a:t>State highways</a:t>
            </a:r>
          </a:p>
        </p:txBody>
      </p:sp>
      <p:pic>
        <p:nvPicPr>
          <p:cNvPr id="6" name="Picture 5"/>
          <p:cNvPicPr>
            <a:picLocks noChangeAspect="1"/>
          </p:cNvPicPr>
          <p:nvPr/>
        </p:nvPicPr>
        <p:blipFill rotWithShape="1">
          <a:blip r:embed="rId3"/>
          <a:srcRect l="26806" t="20175" r="26631"/>
          <a:stretch/>
        </p:blipFill>
        <p:spPr>
          <a:xfrm>
            <a:off x="3910263" y="3844883"/>
            <a:ext cx="1600200" cy="2057400"/>
          </a:xfrm>
          <a:prstGeom prst="rect">
            <a:avLst/>
          </a:prstGeom>
          <a:ln w="12700">
            <a:solidFill>
              <a:schemeClr val="tx1"/>
            </a:solidFill>
          </a:ln>
        </p:spPr>
      </p:pic>
      <p:pic>
        <p:nvPicPr>
          <p:cNvPr id="7" name="Picture 6"/>
          <p:cNvPicPr>
            <a:picLocks noChangeAspect="1"/>
          </p:cNvPicPr>
          <p:nvPr/>
        </p:nvPicPr>
        <p:blipFill>
          <a:blip r:embed="rId4"/>
          <a:stretch>
            <a:fillRect/>
          </a:stretch>
        </p:blipFill>
        <p:spPr>
          <a:xfrm>
            <a:off x="5853113" y="3844883"/>
            <a:ext cx="1447038" cy="2057400"/>
          </a:xfrm>
          <a:prstGeom prst="rect">
            <a:avLst/>
          </a:prstGeom>
          <a:ln w="12700">
            <a:solidFill>
              <a:schemeClr val="tx1"/>
            </a:solidFill>
          </a:ln>
        </p:spPr>
      </p:pic>
      <p:pic>
        <p:nvPicPr>
          <p:cNvPr id="8" name="Picture 7"/>
          <p:cNvPicPr>
            <a:picLocks noChangeAspect="1"/>
          </p:cNvPicPr>
          <p:nvPr/>
        </p:nvPicPr>
        <p:blipFill rotWithShape="1">
          <a:blip r:embed="rId5"/>
          <a:srcRect l="73579" r="2632" b="61531"/>
          <a:stretch/>
        </p:blipFill>
        <p:spPr>
          <a:xfrm>
            <a:off x="1878210" y="3844883"/>
            <a:ext cx="1583784" cy="2057400"/>
          </a:xfrm>
          <a:prstGeom prst="rect">
            <a:avLst/>
          </a:prstGeom>
          <a:ln w="12700">
            <a:solidFill>
              <a:schemeClr val="tx1"/>
            </a:solidFill>
          </a:ln>
        </p:spPr>
      </p:pic>
    </p:spTree>
    <p:extLst>
      <p:ext uri="{BB962C8B-B14F-4D97-AF65-F5344CB8AC3E}">
        <p14:creationId xmlns:p14="http://schemas.microsoft.com/office/powerpoint/2010/main" val="2015455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137" y="0"/>
            <a:ext cx="7886700" cy="1325563"/>
          </a:xfrm>
        </p:spPr>
        <p:txBody>
          <a:bodyPr/>
          <a:lstStyle/>
          <a:p>
            <a:r>
              <a:rPr lang="en-US" dirty="0" smtClean="0"/>
              <a:t>Priority Roadways</a:t>
            </a:r>
            <a:br>
              <a:rPr lang="en-US" dirty="0" smtClean="0"/>
            </a:br>
            <a:r>
              <a:rPr lang="en-US" dirty="0" smtClean="0"/>
              <a:t>Southeast Region</a:t>
            </a:r>
            <a:endParaRPr lang="en-US" dirty="0"/>
          </a:p>
        </p:txBody>
      </p:sp>
      <p:sp>
        <p:nvSpPr>
          <p:cNvPr id="3" name="Content Placeholder 2"/>
          <p:cNvSpPr>
            <a:spLocks noGrp="1"/>
          </p:cNvSpPr>
          <p:nvPr>
            <p:ph idx="1"/>
          </p:nvPr>
        </p:nvSpPr>
        <p:spPr>
          <a:xfrm>
            <a:off x="5324101" y="2093292"/>
            <a:ext cx="2859505" cy="5204619"/>
          </a:xfrm>
        </p:spPr>
        <p:txBody>
          <a:bodyPr>
            <a:noAutofit/>
          </a:bodyPr>
          <a:lstStyle/>
          <a:p>
            <a:r>
              <a:rPr lang="en-US" dirty="0"/>
              <a:t>I-43</a:t>
            </a:r>
          </a:p>
          <a:p>
            <a:r>
              <a:rPr lang="en-US" dirty="0"/>
              <a:t>I-94</a:t>
            </a:r>
          </a:p>
          <a:p>
            <a:r>
              <a:rPr lang="en-US" dirty="0" smtClean="0"/>
              <a:t>I-894</a:t>
            </a:r>
          </a:p>
          <a:p>
            <a:r>
              <a:rPr lang="en-US" dirty="0" smtClean="0"/>
              <a:t>US 12</a:t>
            </a:r>
          </a:p>
          <a:p>
            <a:r>
              <a:rPr lang="en-US" dirty="0" smtClean="0"/>
              <a:t>US 41</a:t>
            </a:r>
          </a:p>
          <a:p>
            <a:r>
              <a:rPr lang="en-US" dirty="0"/>
              <a:t>I-794/WIS 794</a:t>
            </a:r>
          </a:p>
          <a:p>
            <a:endParaRPr lang="en-US" dirty="0"/>
          </a:p>
        </p:txBody>
      </p:sp>
      <p:pic>
        <p:nvPicPr>
          <p:cNvPr id="5" name="Picture 4"/>
          <p:cNvPicPr>
            <a:picLocks noChangeAspect="1"/>
          </p:cNvPicPr>
          <p:nvPr/>
        </p:nvPicPr>
        <p:blipFill rotWithShape="1">
          <a:blip r:embed="rId3"/>
          <a:srcRect l="2915" t="9106" r="6502" b="1917"/>
          <a:stretch/>
        </p:blipFill>
        <p:spPr>
          <a:xfrm>
            <a:off x="107120" y="271470"/>
            <a:ext cx="4642591" cy="6400800"/>
          </a:xfrm>
          <a:prstGeom prst="rect">
            <a:avLst/>
          </a:prstGeom>
        </p:spPr>
      </p:pic>
      <p:sp>
        <p:nvSpPr>
          <p:cNvPr id="6" name="Freeform 5"/>
          <p:cNvSpPr/>
          <p:nvPr/>
        </p:nvSpPr>
        <p:spPr>
          <a:xfrm>
            <a:off x="3780344" y="3766782"/>
            <a:ext cx="56886" cy="2770496"/>
          </a:xfrm>
          <a:custGeom>
            <a:avLst/>
            <a:gdLst>
              <a:gd name="connsiteX0" fmla="*/ 41029 w 56886"/>
              <a:gd name="connsiteY0" fmla="*/ 0 h 2770496"/>
              <a:gd name="connsiteX1" fmla="*/ 54677 w 56886"/>
              <a:gd name="connsiteY1" fmla="*/ 627797 h 2770496"/>
              <a:gd name="connsiteX2" fmla="*/ 86 w 56886"/>
              <a:gd name="connsiteY2" fmla="*/ 750627 h 2770496"/>
              <a:gd name="connsiteX3" fmla="*/ 41029 w 56886"/>
              <a:gd name="connsiteY3" fmla="*/ 2770496 h 2770496"/>
            </a:gdLst>
            <a:ahLst/>
            <a:cxnLst>
              <a:cxn ang="0">
                <a:pos x="connsiteX0" y="connsiteY0"/>
              </a:cxn>
              <a:cxn ang="0">
                <a:pos x="connsiteX1" y="connsiteY1"/>
              </a:cxn>
              <a:cxn ang="0">
                <a:pos x="connsiteX2" y="connsiteY2"/>
              </a:cxn>
              <a:cxn ang="0">
                <a:pos x="connsiteX3" y="connsiteY3"/>
              </a:cxn>
            </a:cxnLst>
            <a:rect l="l" t="t" r="r" b="b"/>
            <a:pathLst>
              <a:path w="56886" h="2770496">
                <a:moveTo>
                  <a:pt x="41029" y="0"/>
                </a:moveTo>
                <a:cubicBezTo>
                  <a:pt x="51265" y="251346"/>
                  <a:pt x="61501" y="502693"/>
                  <a:pt x="54677" y="627797"/>
                </a:cubicBezTo>
                <a:cubicBezTo>
                  <a:pt x="47853" y="752901"/>
                  <a:pt x="2361" y="393511"/>
                  <a:pt x="86" y="750627"/>
                </a:cubicBezTo>
                <a:cubicBezTo>
                  <a:pt x="-2189" y="1107743"/>
                  <a:pt x="41029" y="2770496"/>
                  <a:pt x="41029" y="2770496"/>
                </a:cubicBez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357349" y="3439236"/>
            <a:ext cx="40944" cy="354842"/>
          </a:xfrm>
          <a:custGeom>
            <a:avLst/>
            <a:gdLst>
              <a:gd name="connsiteX0" fmla="*/ 0 w 40944"/>
              <a:gd name="connsiteY0" fmla="*/ 0 h 354842"/>
              <a:gd name="connsiteX1" fmla="*/ 40944 w 40944"/>
              <a:gd name="connsiteY1" fmla="*/ 354842 h 354842"/>
            </a:gdLst>
            <a:ahLst/>
            <a:cxnLst>
              <a:cxn ang="0">
                <a:pos x="connsiteX0" y="connsiteY0"/>
              </a:cxn>
              <a:cxn ang="0">
                <a:pos x="connsiteX1" y="connsiteY1"/>
              </a:cxn>
            </a:cxnLst>
            <a:rect l="l" t="t" r="r" b="b"/>
            <a:pathLst>
              <a:path w="40944" h="354842">
                <a:moveTo>
                  <a:pt x="0" y="0"/>
                </a:moveTo>
                <a:lnTo>
                  <a:pt x="40944" y="354842"/>
                </a:ln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875964" y="3328538"/>
            <a:ext cx="218364" cy="615665"/>
          </a:xfrm>
          <a:custGeom>
            <a:avLst/>
            <a:gdLst>
              <a:gd name="connsiteX0" fmla="*/ 0 w 218364"/>
              <a:gd name="connsiteY0" fmla="*/ 1516 h 615665"/>
              <a:gd name="connsiteX1" fmla="*/ 122830 w 218364"/>
              <a:gd name="connsiteY1" fmla="*/ 15163 h 615665"/>
              <a:gd name="connsiteX2" fmla="*/ 150126 w 218364"/>
              <a:gd name="connsiteY2" fmla="*/ 110698 h 615665"/>
              <a:gd name="connsiteX3" fmla="*/ 163773 w 218364"/>
              <a:gd name="connsiteY3" fmla="*/ 288119 h 615665"/>
              <a:gd name="connsiteX4" fmla="*/ 191069 w 218364"/>
              <a:gd name="connsiteY4" fmla="*/ 383653 h 615665"/>
              <a:gd name="connsiteX5" fmla="*/ 218364 w 218364"/>
              <a:gd name="connsiteY5" fmla="*/ 615665 h 61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364" h="615665">
                <a:moveTo>
                  <a:pt x="0" y="1516"/>
                </a:moveTo>
                <a:cubicBezTo>
                  <a:pt x="48904" y="-759"/>
                  <a:pt x="97809" y="-3034"/>
                  <a:pt x="122830" y="15163"/>
                </a:cubicBezTo>
                <a:cubicBezTo>
                  <a:pt x="147851" y="33360"/>
                  <a:pt x="143302" y="65205"/>
                  <a:pt x="150126" y="110698"/>
                </a:cubicBezTo>
                <a:cubicBezTo>
                  <a:pt x="156950" y="156191"/>
                  <a:pt x="156949" y="242627"/>
                  <a:pt x="163773" y="288119"/>
                </a:cubicBezTo>
                <a:cubicBezTo>
                  <a:pt x="170597" y="333612"/>
                  <a:pt x="181971" y="329062"/>
                  <a:pt x="191069" y="383653"/>
                </a:cubicBezTo>
                <a:cubicBezTo>
                  <a:pt x="200167" y="438244"/>
                  <a:pt x="209265" y="526954"/>
                  <a:pt x="218364" y="615665"/>
                </a:cubicBez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228299" y="5404513"/>
            <a:ext cx="1070627" cy="1146412"/>
          </a:xfrm>
          <a:custGeom>
            <a:avLst/>
            <a:gdLst>
              <a:gd name="connsiteX0" fmla="*/ 0 w 1070627"/>
              <a:gd name="connsiteY0" fmla="*/ 0 h 1146412"/>
              <a:gd name="connsiteX1" fmla="*/ 191068 w 1070627"/>
              <a:gd name="connsiteY1" fmla="*/ 327547 h 1146412"/>
              <a:gd name="connsiteX2" fmla="*/ 313898 w 1070627"/>
              <a:gd name="connsiteY2" fmla="*/ 368490 h 1146412"/>
              <a:gd name="connsiteX3" fmla="*/ 395785 w 1070627"/>
              <a:gd name="connsiteY3" fmla="*/ 477672 h 1146412"/>
              <a:gd name="connsiteX4" fmla="*/ 559558 w 1070627"/>
              <a:gd name="connsiteY4" fmla="*/ 491320 h 1146412"/>
              <a:gd name="connsiteX5" fmla="*/ 682388 w 1070627"/>
              <a:gd name="connsiteY5" fmla="*/ 682388 h 1146412"/>
              <a:gd name="connsiteX6" fmla="*/ 900752 w 1070627"/>
              <a:gd name="connsiteY6" fmla="*/ 832514 h 1146412"/>
              <a:gd name="connsiteX7" fmla="*/ 1050877 w 1070627"/>
              <a:gd name="connsiteY7" fmla="*/ 982639 h 1146412"/>
              <a:gd name="connsiteX8" fmla="*/ 1064525 w 1070627"/>
              <a:gd name="connsiteY8" fmla="*/ 1146412 h 114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0627" h="1146412">
                <a:moveTo>
                  <a:pt x="0" y="0"/>
                </a:moveTo>
                <a:cubicBezTo>
                  <a:pt x="69376" y="133066"/>
                  <a:pt x="138752" y="266132"/>
                  <a:pt x="191068" y="327547"/>
                </a:cubicBezTo>
                <a:cubicBezTo>
                  <a:pt x="243384" y="388962"/>
                  <a:pt x="279779" y="343469"/>
                  <a:pt x="313898" y="368490"/>
                </a:cubicBezTo>
                <a:cubicBezTo>
                  <a:pt x="348017" y="393511"/>
                  <a:pt x="354842" y="457200"/>
                  <a:pt x="395785" y="477672"/>
                </a:cubicBezTo>
                <a:cubicBezTo>
                  <a:pt x="436728" y="498144"/>
                  <a:pt x="511791" y="457201"/>
                  <a:pt x="559558" y="491320"/>
                </a:cubicBezTo>
                <a:cubicBezTo>
                  <a:pt x="607325" y="525439"/>
                  <a:pt x="625522" y="625522"/>
                  <a:pt x="682388" y="682388"/>
                </a:cubicBezTo>
                <a:cubicBezTo>
                  <a:pt x="739254" y="739254"/>
                  <a:pt x="839337" y="782472"/>
                  <a:pt x="900752" y="832514"/>
                </a:cubicBezTo>
                <a:cubicBezTo>
                  <a:pt x="962167" y="882556"/>
                  <a:pt x="1023582" y="930323"/>
                  <a:pt x="1050877" y="982639"/>
                </a:cubicBezTo>
                <a:cubicBezTo>
                  <a:pt x="1078172" y="1034955"/>
                  <a:pt x="1071348" y="1090683"/>
                  <a:pt x="1064525" y="1146412"/>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5660" y="436728"/>
            <a:ext cx="3985146" cy="5677469"/>
          </a:xfrm>
          <a:custGeom>
            <a:avLst/>
            <a:gdLst>
              <a:gd name="connsiteX0" fmla="*/ 0 w 3985146"/>
              <a:gd name="connsiteY0" fmla="*/ 5677469 h 5677469"/>
              <a:gd name="connsiteX1" fmla="*/ 122830 w 3985146"/>
              <a:gd name="connsiteY1" fmla="*/ 5595582 h 5677469"/>
              <a:gd name="connsiteX2" fmla="*/ 218364 w 3985146"/>
              <a:gd name="connsiteY2" fmla="*/ 5500048 h 5677469"/>
              <a:gd name="connsiteX3" fmla="*/ 450376 w 3985146"/>
              <a:gd name="connsiteY3" fmla="*/ 5431809 h 5677469"/>
              <a:gd name="connsiteX4" fmla="*/ 559558 w 3985146"/>
              <a:gd name="connsiteY4" fmla="*/ 5459105 h 5677469"/>
              <a:gd name="connsiteX5" fmla="*/ 627797 w 3985146"/>
              <a:gd name="connsiteY5" fmla="*/ 5459105 h 5677469"/>
              <a:gd name="connsiteX6" fmla="*/ 750627 w 3985146"/>
              <a:gd name="connsiteY6" fmla="*/ 5308979 h 5677469"/>
              <a:gd name="connsiteX7" fmla="*/ 928047 w 3985146"/>
              <a:gd name="connsiteY7" fmla="*/ 5281684 h 5677469"/>
              <a:gd name="connsiteX8" fmla="*/ 1091821 w 3985146"/>
              <a:gd name="connsiteY8" fmla="*/ 5131559 h 5677469"/>
              <a:gd name="connsiteX9" fmla="*/ 1241946 w 3985146"/>
              <a:gd name="connsiteY9" fmla="*/ 4913194 h 5677469"/>
              <a:gd name="connsiteX10" fmla="*/ 1392071 w 3985146"/>
              <a:gd name="connsiteY10" fmla="*/ 4735773 h 5677469"/>
              <a:gd name="connsiteX11" fmla="*/ 1487606 w 3985146"/>
              <a:gd name="connsiteY11" fmla="*/ 4544705 h 5677469"/>
              <a:gd name="connsiteX12" fmla="*/ 1637731 w 3985146"/>
              <a:gd name="connsiteY12" fmla="*/ 4476466 h 5677469"/>
              <a:gd name="connsiteX13" fmla="*/ 1678674 w 3985146"/>
              <a:gd name="connsiteY13" fmla="*/ 4367284 h 5677469"/>
              <a:gd name="connsiteX14" fmla="*/ 1924334 w 3985146"/>
              <a:gd name="connsiteY14" fmla="*/ 4053385 h 5677469"/>
              <a:gd name="connsiteX15" fmla="*/ 2088107 w 3985146"/>
              <a:gd name="connsiteY15" fmla="*/ 3903260 h 5677469"/>
              <a:gd name="connsiteX16" fmla="*/ 2210937 w 3985146"/>
              <a:gd name="connsiteY16" fmla="*/ 3739487 h 5677469"/>
              <a:gd name="connsiteX17" fmla="*/ 2388358 w 3985146"/>
              <a:gd name="connsiteY17" fmla="*/ 3684896 h 5677469"/>
              <a:gd name="connsiteX18" fmla="*/ 2524836 w 3985146"/>
              <a:gd name="connsiteY18" fmla="*/ 3603009 h 5677469"/>
              <a:gd name="connsiteX19" fmla="*/ 2661313 w 3985146"/>
              <a:gd name="connsiteY19" fmla="*/ 3534771 h 5677469"/>
              <a:gd name="connsiteX20" fmla="*/ 2770495 w 3985146"/>
              <a:gd name="connsiteY20" fmla="*/ 3480179 h 5677469"/>
              <a:gd name="connsiteX21" fmla="*/ 2879677 w 3985146"/>
              <a:gd name="connsiteY21" fmla="*/ 3398293 h 5677469"/>
              <a:gd name="connsiteX22" fmla="*/ 3138985 w 3985146"/>
              <a:gd name="connsiteY22" fmla="*/ 3370997 h 5677469"/>
              <a:gd name="connsiteX23" fmla="*/ 3330053 w 3985146"/>
              <a:gd name="connsiteY23" fmla="*/ 3370997 h 5677469"/>
              <a:gd name="connsiteX24" fmla="*/ 3589361 w 3985146"/>
              <a:gd name="connsiteY24" fmla="*/ 3357350 h 5677469"/>
              <a:gd name="connsiteX25" fmla="*/ 3643952 w 3985146"/>
              <a:gd name="connsiteY25" fmla="*/ 3316406 h 5677469"/>
              <a:gd name="connsiteX26" fmla="*/ 3671247 w 3985146"/>
              <a:gd name="connsiteY26" fmla="*/ 3179929 h 5677469"/>
              <a:gd name="connsiteX27" fmla="*/ 3657600 w 3985146"/>
              <a:gd name="connsiteY27" fmla="*/ 3029803 h 5677469"/>
              <a:gd name="connsiteX28" fmla="*/ 3643952 w 3985146"/>
              <a:gd name="connsiteY28" fmla="*/ 2934269 h 5677469"/>
              <a:gd name="connsiteX29" fmla="*/ 3630304 w 3985146"/>
              <a:gd name="connsiteY29" fmla="*/ 2838735 h 5677469"/>
              <a:gd name="connsiteX30" fmla="*/ 3630304 w 3985146"/>
              <a:gd name="connsiteY30" fmla="*/ 2606723 h 5677469"/>
              <a:gd name="connsiteX31" fmla="*/ 3657600 w 3985146"/>
              <a:gd name="connsiteY31" fmla="*/ 2415654 h 5677469"/>
              <a:gd name="connsiteX32" fmla="*/ 3643952 w 3985146"/>
              <a:gd name="connsiteY32" fmla="*/ 2156347 h 5677469"/>
              <a:gd name="connsiteX33" fmla="*/ 3616656 w 3985146"/>
              <a:gd name="connsiteY33" fmla="*/ 1978926 h 5677469"/>
              <a:gd name="connsiteX34" fmla="*/ 3603009 w 3985146"/>
              <a:gd name="connsiteY34" fmla="*/ 1596788 h 5677469"/>
              <a:gd name="connsiteX35" fmla="*/ 3616656 w 3985146"/>
              <a:gd name="connsiteY35" fmla="*/ 1214651 h 5677469"/>
              <a:gd name="connsiteX36" fmla="*/ 3575713 w 3985146"/>
              <a:gd name="connsiteY36" fmla="*/ 955344 h 5677469"/>
              <a:gd name="connsiteX37" fmla="*/ 3548418 w 3985146"/>
              <a:gd name="connsiteY37" fmla="*/ 764275 h 5677469"/>
              <a:gd name="connsiteX38" fmla="*/ 3684895 w 3985146"/>
              <a:gd name="connsiteY38" fmla="*/ 709684 h 5677469"/>
              <a:gd name="connsiteX39" fmla="*/ 3835021 w 3985146"/>
              <a:gd name="connsiteY39" fmla="*/ 709684 h 5677469"/>
              <a:gd name="connsiteX40" fmla="*/ 3944203 w 3985146"/>
              <a:gd name="connsiteY40" fmla="*/ 532263 h 5677469"/>
              <a:gd name="connsiteX41" fmla="*/ 3944203 w 3985146"/>
              <a:gd name="connsiteY41" fmla="*/ 354842 h 5677469"/>
              <a:gd name="connsiteX42" fmla="*/ 3957850 w 3985146"/>
              <a:gd name="connsiteY42" fmla="*/ 191069 h 5677469"/>
              <a:gd name="connsiteX43" fmla="*/ 3985146 w 3985146"/>
              <a:gd name="connsiteY43" fmla="*/ 0 h 56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85146" h="5677469">
                <a:moveTo>
                  <a:pt x="0" y="5677469"/>
                </a:moveTo>
                <a:cubicBezTo>
                  <a:pt x="43218" y="5651310"/>
                  <a:pt x="86436" y="5625152"/>
                  <a:pt x="122830" y="5595582"/>
                </a:cubicBezTo>
                <a:cubicBezTo>
                  <a:pt x="159224" y="5566012"/>
                  <a:pt x="163773" y="5527343"/>
                  <a:pt x="218364" y="5500048"/>
                </a:cubicBezTo>
                <a:cubicBezTo>
                  <a:pt x="272955" y="5472753"/>
                  <a:pt x="393510" y="5438633"/>
                  <a:pt x="450376" y="5431809"/>
                </a:cubicBezTo>
                <a:cubicBezTo>
                  <a:pt x="507242" y="5424985"/>
                  <a:pt x="529988" y="5454556"/>
                  <a:pt x="559558" y="5459105"/>
                </a:cubicBezTo>
                <a:cubicBezTo>
                  <a:pt x="589128" y="5463654"/>
                  <a:pt x="595952" y="5484126"/>
                  <a:pt x="627797" y="5459105"/>
                </a:cubicBezTo>
                <a:cubicBezTo>
                  <a:pt x="659642" y="5434084"/>
                  <a:pt x="700585" y="5338549"/>
                  <a:pt x="750627" y="5308979"/>
                </a:cubicBezTo>
                <a:cubicBezTo>
                  <a:pt x="800669" y="5279409"/>
                  <a:pt x="871181" y="5311254"/>
                  <a:pt x="928047" y="5281684"/>
                </a:cubicBezTo>
                <a:cubicBezTo>
                  <a:pt x="984913" y="5252114"/>
                  <a:pt x="1039505" y="5192974"/>
                  <a:pt x="1091821" y="5131559"/>
                </a:cubicBezTo>
                <a:cubicBezTo>
                  <a:pt x="1144137" y="5070144"/>
                  <a:pt x="1191904" y="4979158"/>
                  <a:pt x="1241946" y="4913194"/>
                </a:cubicBezTo>
                <a:cubicBezTo>
                  <a:pt x="1291988" y="4847230"/>
                  <a:pt x="1351128" y="4797188"/>
                  <a:pt x="1392071" y="4735773"/>
                </a:cubicBezTo>
                <a:cubicBezTo>
                  <a:pt x="1433014" y="4674358"/>
                  <a:pt x="1446663" y="4587923"/>
                  <a:pt x="1487606" y="4544705"/>
                </a:cubicBezTo>
                <a:cubicBezTo>
                  <a:pt x="1528549" y="4501487"/>
                  <a:pt x="1605886" y="4506036"/>
                  <a:pt x="1637731" y="4476466"/>
                </a:cubicBezTo>
                <a:cubicBezTo>
                  <a:pt x="1669576" y="4446896"/>
                  <a:pt x="1630907" y="4437797"/>
                  <a:pt x="1678674" y="4367284"/>
                </a:cubicBezTo>
                <a:cubicBezTo>
                  <a:pt x="1726441" y="4296771"/>
                  <a:pt x="1856095" y="4130722"/>
                  <a:pt x="1924334" y="4053385"/>
                </a:cubicBezTo>
                <a:cubicBezTo>
                  <a:pt x="1992573" y="3976048"/>
                  <a:pt x="2040340" y="3955576"/>
                  <a:pt x="2088107" y="3903260"/>
                </a:cubicBezTo>
                <a:cubicBezTo>
                  <a:pt x="2135874" y="3850944"/>
                  <a:pt x="2160895" y="3775881"/>
                  <a:pt x="2210937" y="3739487"/>
                </a:cubicBezTo>
                <a:cubicBezTo>
                  <a:pt x="2260979" y="3703093"/>
                  <a:pt x="2336042" y="3707642"/>
                  <a:pt x="2388358" y="3684896"/>
                </a:cubicBezTo>
                <a:cubicBezTo>
                  <a:pt x="2440674" y="3662150"/>
                  <a:pt x="2479344" y="3628030"/>
                  <a:pt x="2524836" y="3603009"/>
                </a:cubicBezTo>
                <a:cubicBezTo>
                  <a:pt x="2570328" y="3577988"/>
                  <a:pt x="2661313" y="3534771"/>
                  <a:pt x="2661313" y="3534771"/>
                </a:cubicBezTo>
                <a:cubicBezTo>
                  <a:pt x="2702256" y="3514299"/>
                  <a:pt x="2734101" y="3502925"/>
                  <a:pt x="2770495" y="3480179"/>
                </a:cubicBezTo>
                <a:cubicBezTo>
                  <a:pt x="2806889" y="3457433"/>
                  <a:pt x="2818262" y="3416490"/>
                  <a:pt x="2879677" y="3398293"/>
                </a:cubicBezTo>
                <a:cubicBezTo>
                  <a:pt x="2941092" y="3380096"/>
                  <a:pt x="3063922" y="3375546"/>
                  <a:pt x="3138985" y="3370997"/>
                </a:cubicBezTo>
                <a:cubicBezTo>
                  <a:pt x="3214048" y="3366448"/>
                  <a:pt x="3254990" y="3373271"/>
                  <a:pt x="3330053" y="3370997"/>
                </a:cubicBezTo>
                <a:cubicBezTo>
                  <a:pt x="3405116" y="3368723"/>
                  <a:pt x="3537045" y="3366448"/>
                  <a:pt x="3589361" y="3357350"/>
                </a:cubicBezTo>
                <a:cubicBezTo>
                  <a:pt x="3641678" y="3348251"/>
                  <a:pt x="3630304" y="3345976"/>
                  <a:pt x="3643952" y="3316406"/>
                </a:cubicBezTo>
                <a:cubicBezTo>
                  <a:pt x="3657600" y="3286836"/>
                  <a:pt x="3668972" y="3227696"/>
                  <a:pt x="3671247" y="3179929"/>
                </a:cubicBezTo>
                <a:cubicBezTo>
                  <a:pt x="3673522" y="3132162"/>
                  <a:pt x="3662149" y="3070746"/>
                  <a:pt x="3657600" y="3029803"/>
                </a:cubicBezTo>
                <a:cubicBezTo>
                  <a:pt x="3653051" y="2988860"/>
                  <a:pt x="3643952" y="2934269"/>
                  <a:pt x="3643952" y="2934269"/>
                </a:cubicBezTo>
                <a:cubicBezTo>
                  <a:pt x="3639403" y="2902424"/>
                  <a:pt x="3632579" y="2893326"/>
                  <a:pt x="3630304" y="2838735"/>
                </a:cubicBezTo>
                <a:cubicBezTo>
                  <a:pt x="3628029" y="2784144"/>
                  <a:pt x="3625755" y="2677236"/>
                  <a:pt x="3630304" y="2606723"/>
                </a:cubicBezTo>
                <a:cubicBezTo>
                  <a:pt x="3634853" y="2536209"/>
                  <a:pt x="3655325" y="2490717"/>
                  <a:pt x="3657600" y="2415654"/>
                </a:cubicBezTo>
                <a:cubicBezTo>
                  <a:pt x="3659875" y="2340591"/>
                  <a:pt x="3650776" y="2229135"/>
                  <a:pt x="3643952" y="2156347"/>
                </a:cubicBezTo>
                <a:cubicBezTo>
                  <a:pt x="3637128" y="2083559"/>
                  <a:pt x="3623480" y="2072186"/>
                  <a:pt x="3616656" y="1978926"/>
                </a:cubicBezTo>
                <a:cubicBezTo>
                  <a:pt x="3609832" y="1885666"/>
                  <a:pt x="3603009" y="1724167"/>
                  <a:pt x="3603009" y="1596788"/>
                </a:cubicBezTo>
                <a:cubicBezTo>
                  <a:pt x="3603009" y="1469409"/>
                  <a:pt x="3621205" y="1321558"/>
                  <a:pt x="3616656" y="1214651"/>
                </a:cubicBezTo>
                <a:cubicBezTo>
                  <a:pt x="3612107" y="1107744"/>
                  <a:pt x="3587086" y="1030407"/>
                  <a:pt x="3575713" y="955344"/>
                </a:cubicBezTo>
                <a:cubicBezTo>
                  <a:pt x="3564340" y="880281"/>
                  <a:pt x="3530221" y="805218"/>
                  <a:pt x="3548418" y="764275"/>
                </a:cubicBezTo>
                <a:cubicBezTo>
                  <a:pt x="3566615" y="723332"/>
                  <a:pt x="3637128" y="718782"/>
                  <a:pt x="3684895" y="709684"/>
                </a:cubicBezTo>
                <a:cubicBezTo>
                  <a:pt x="3732662" y="700586"/>
                  <a:pt x="3791803" y="739254"/>
                  <a:pt x="3835021" y="709684"/>
                </a:cubicBezTo>
                <a:cubicBezTo>
                  <a:pt x="3878239" y="680114"/>
                  <a:pt x="3926006" y="591403"/>
                  <a:pt x="3944203" y="532263"/>
                </a:cubicBezTo>
                <a:cubicBezTo>
                  <a:pt x="3962400" y="473123"/>
                  <a:pt x="3941929" y="411707"/>
                  <a:pt x="3944203" y="354842"/>
                </a:cubicBezTo>
                <a:cubicBezTo>
                  <a:pt x="3946477" y="297977"/>
                  <a:pt x="3951026" y="250209"/>
                  <a:pt x="3957850" y="191069"/>
                </a:cubicBezTo>
                <a:cubicBezTo>
                  <a:pt x="3964674" y="131929"/>
                  <a:pt x="3974910" y="65964"/>
                  <a:pt x="3985146" y="0"/>
                </a:cubicBez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903790" y="696433"/>
            <a:ext cx="1387157" cy="2110562"/>
          </a:xfrm>
          <a:custGeom>
            <a:avLst/>
            <a:gdLst>
              <a:gd name="connsiteX0" fmla="*/ 1386987 w 1387157"/>
              <a:gd name="connsiteY0" fmla="*/ 2110562 h 2110562"/>
              <a:gd name="connsiteX1" fmla="*/ 1376354 w 1387157"/>
              <a:gd name="connsiteY1" fmla="*/ 1998920 h 2110562"/>
              <a:gd name="connsiteX2" fmla="*/ 1317875 w 1387157"/>
              <a:gd name="connsiteY2" fmla="*/ 1929809 h 2110562"/>
              <a:gd name="connsiteX3" fmla="*/ 1211550 w 1387157"/>
              <a:gd name="connsiteY3" fmla="*/ 1828800 h 2110562"/>
              <a:gd name="connsiteX4" fmla="*/ 1110540 w 1387157"/>
              <a:gd name="connsiteY4" fmla="*/ 1775637 h 2110562"/>
              <a:gd name="connsiteX5" fmla="*/ 844726 w 1387157"/>
              <a:gd name="connsiteY5" fmla="*/ 1499190 h 2110562"/>
              <a:gd name="connsiteX6" fmla="*/ 823461 w 1387157"/>
              <a:gd name="connsiteY6" fmla="*/ 1408814 h 2110562"/>
              <a:gd name="connsiteX7" fmla="*/ 828777 w 1387157"/>
              <a:gd name="connsiteY7" fmla="*/ 1329069 h 2110562"/>
              <a:gd name="connsiteX8" fmla="*/ 764982 w 1387157"/>
              <a:gd name="connsiteY8" fmla="*/ 1233376 h 2110562"/>
              <a:gd name="connsiteX9" fmla="*/ 387526 w 1387157"/>
              <a:gd name="connsiteY9" fmla="*/ 882502 h 2110562"/>
              <a:gd name="connsiteX10" fmla="*/ 297150 w 1387157"/>
              <a:gd name="connsiteY10" fmla="*/ 696432 h 2110562"/>
              <a:gd name="connsiteX11" fmla="*/ 174875 w 1387157"/>
              <a:gd name="connsiteY11" fmla="*/ 499730 h 2110562"/>
              <a:gd name="connsiteX12" fmla="*/ 132345 w 1387157"/>
              <a:gd name="connsiteY12" fmla="*/ 377455 h 2110562"/>
              <a:gd name="connsiteX13" fmla="*/ 15387 w 1387157"/>
              <a:gd name="connsiteY13" fmla="*/ 233916 h 2110562"/>
              <a:gd name="connsiteX14" fmla="*/ 4754 w 1387157"/>
              <a:gd name="connsiteY14" fmla="*/ 0 h 211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7157" h="2110562">
                <a:moveTo>
                  <a:pt x="1386987" y="2110562"/>
                </a:moveTo>
                <a:cubicBezTo>
                  <a:pt x="1387430" y="2069804"/>
                  <a:pt x="1387873" y="2029046"/>
                  <a:pt x="1376354" y="1998920"/>
                </a:cubicBezTo>
                <a:cubicBezTo>
                  <a:pt x="1364835" y="1968794"/>
                  <a:pt x="1345342" y="1958162"/>
                  <a:pt x="1317875" y="1929809"/>
                </a:cubicBezTo>
                <a:cubicBezTo>
                  <a:pt x="1290408" y="1901456"/>
                  <a:pt x="1246106" y="1854495"/>
                  <a:pt x="1211550" y="1828800"/>
                </a:cubicBezTo>
                <a:cubicBezTo>
                  <a:pt x="1176994" y="1803105"/>
                  <a:pt x="1171677" y="1830572"/>
                  <a:pt x="1110540" y="1775637"/>
                </a:cubicBezTo>
                <a:cubicBezTo>
                  <a:pt x="1049403" y="1720702"/>
                  <a:pt x="892572" y="1560327"/>
                  <a:pt x="844726" y="1499190"/>
                </a:cubicBezTo>
                <a:cubicBezTo>
                  <a:pt x="796880" y="1438053"/>
                  <a:pt x="826119" y="1437167"/>
                  <a:pt x="823461" y="1408814"/>
                </a:cubicBezTo>
                <a:cubicBezTo>
                  <a:pt x="820803" y="1380461"/>
                  <a:pt x="838523" y="1358309"/>
                  <a:pt x="828777" y="1329069"/>
                </a:cubicBezTo>
                <a:cubicBezTo>
                  <a:pt x="819031" y="1299829"/>
                  <a:pt x="838524" y="1307804"/>
                  <a:pt x="764982" y="1233376"/>
                </a:cubicBezTo>
                <a:cubicBezTo>
                  <a:pt x="691440" y="1158948"/>
                  <a:pt x="465498" y="971993"/>
                  <a:pt x="387526" y="882502"/>
                </a:cubicBezTo>
                <a:cubicBezTo>
                  <a:pt x="309554" y="793011"/>
                  <a:pt x="332592" y="760227"/>
                  <a:pt x="297150" y="696432"/>
                </a:cubicBezTo>
                <a:cubicBezTo>
                  <a:pt x="261708" y="632637"/>
                  <a:pt x="202342" y="552893"/>
                  <a:pt x="174875" y="499730"/>
                </a:cubicBezTo>
                <a:cubicBezTo>
                  <a:pt x="147408" y="446567"/>
                  <a:pt x="158926" y="421757"/>
                  <a:pt x="132345" y="377455"/>
                </a:cubicBezTo>
                <a:cubicBezTo>
                  <a:pt x="105764" y="333153"/>
                  <a:pt x="36652" y="296825"/>
                  <a:pt x="15387" y="233916"/>
                </a:cubicBezTo>
                <a:cubicBezTo>
                  <a:pt x="-5878" y="171007"/>
                  <a:pt x="-562" y="85503"/>
                  <a:pt x="4754" y="0"/>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770321" y="494414"/>
            <a:ext cx="148472" cy="239233"/>
          </a:xfrm>
          <a:custGeom>
            <a:avLst/>
            <a:gdLst>
              <a:gd name="connsiteX0" fmla="*/ 0 w 148472"/>
              <a:gd name="connsiteY0" fmla="*/ 0 h 202019"/>
              <a:gd name="connsiteX1" fmla="*/ 138223 w 148472"/>
              <a:gd name="connsiteY1" fmla="*/ 127591 h 202019"/>
              <a:gd name="connsiteX2" fmla="*/ 127591 w 148472"/>
              <a:gd name="connsiteY2" fmla="*/ 202019 h 202019"/>
            </a:gdLst>
            <a:ahLst/>
            <a:cxnLst>
              <a:cxn ang="0">
                <a:pos x="connsiteX0" y="connsiteY0"/>
              </a:cxn>
              <a:cxn ang="0">
                <a:pos x="connsiteX1" y="connsiteY1"/>
              </a:cxn>
              <a:cxn ang="0">
                <a:pos x="connsiteX2" y="connsiteY2"/>
              </a:cxn>
            </a:cxnLst>
            <a:rect l="l" t="t" r="r" b="b"/>
            <a:pathLst>
              <a:path w="148472" h="202019">
                <a:moveTo>
                  <a:pt x="0" y="0"/>
                </a:moveTo>
                <a:cubicBezTo>
                  <a:pt x="58479" y="46960"/>
                  <a:pt x="116958" y="93921"/>
                  <a:pt x="138223" y="127591"/>
                </a:cubicBezTo>
                <a:cubicBezTo>
                  <a:pt x="159488" y="161261"/>
                  <a:pt x="143539" y="181640"/>
                  <a:pt x="127591" y="202019"/>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652284" y="3205716"/>
            <a:ext cx="15949" cy="127591"/>
          </a:xfrm>
          <a:custGeom>
            <a:avLst/>
            <a:gdLst>
              <a:gd name="connsiteX0" fmla="*/ 0 w 15949"/>
              <a:gd name="connsiteY0" fmla="*/ 0 h 127591"/>
              <a:gd name="connsiteX1" fmla="*/ 15949 w 15949"/>
              <a:gd name="connsiteY1" fmla="*/ 127591 h 127591"/>
            </a:gdLst>
            <a:ahLst/>
            <a:cxnLst>
              <a:cxn ang="0">
                <a:pos x="connsiteX0" y="connsiteY0"/>
              </a:cxn>
              <a:cxn ang="0">
                <a:pos x="connsiteX1" y="connsiteY1"/>
              </a:cxn>
            </a:cxnLst>
            <a:rect l="l" t="t" r="r" b="b"/>
            <a:pathLst>
              <a:path w="15949" h="127591">
                <a:moveTo>
                  <a:pt x="0" y="0"/>
                </a:moveTo>
                <a:lnTo>
                  <a:pt x="15949" y="127591"/>
                </a:ln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217428" y="2716619"/>
            <a:ext cx="1249325" cy="563525"/>
          </a:xfrm>
          <a:custGeom>
            <a:avLst/>
            <a:gdLst>
              <a:gd name="connsiteX0" fmla="*/ 0 w 1249325"/>
              <a:gd name="connsiteY0" fmla="*/ 0 h 563525"/>
              <a:gd name="connsiteX1" fmla="*/ 74428 w 1249325"/>
              <a:gd name="connsiteY1" fmla="*/ 21265 h 563525"/>
              <a:gd name="connsiteX2" fmla="*/ 239232 w 1249325"/>
              <a:gd name="connsiteY2" fmla="*/ 47846 h 563525"/>
              <a:gd name="connsiteX3" fmla="*/ 249865 w 1249325"/>
              <a:gd name="connsiteY3" fmla="*/ 138223 h 563525"/>
              <a:gd name="connsiteX4" fmla="*/ 244549 w 1249325"/>
              <a:gd name="connsiteY4" fmla="*/ 249865 h 563525"/>
              <a:gd name="connsiteX5" fmla="*/ 308344 w 1249325"/>
              <a:gd name="connsiteY5" fmla="*/ 271130 h 563525"/>
              <a:gd name="connsiteX6" fmla="*/ 457200 w 1249325"/>
              <a:gd name="connsiteY6" fmla="*/ 265814 h 563525"/>
              <a:gd name="connsiteX7" fmla="*/ 526312 w 1249325"/>
              <a:gd name="connsiteY7" fmla="*/ 303028 h 563525"/>
              <a:gd name="connsiteX8" fmla="*/ 653902 w 1249325"/>
              <a:gd name="connsiteY8" fmla="*/ 303028 h 563525"/>
              <a:gd name="connsiteX9" fmla="*/ 749595 w 1249325"/>
              <a:gd name="connsiteY9" fmla="*/ 287079 h 563525"/>
              <a:gd name="connsiteX10" fmla="*/ 829339 w 1249325"/>
              <a:gd name="connsiteY10" fmla="*/ 249865 h 563525"/>
              <a:gd name="connsiteX11" fmla="*/ 930349 w 1249325"/>
              <a:gd name="connsiteY11" fmla="*/ 249865 h 563525"/>
              <a:gd name="connsiteX12" fmla="*/ 978195 w 1249325"/>
              <a:gd name="connsiteY12" fmla="*/ 292395 h 563525"/>
              <a:gd name="connsiteX13" fmla="*/ 1169581 w 1249325"/>
              <a:gd name="connsiteY13" fmla="*/ 334925 h 563525"/>
              <a:gd name="connsiteX14" fmla="*/ 1233377 w 1249325"/>
              <a:gd name="connsiteY14" fmla="*/ 361507 h 563525"/>
              <a:gd name="connsiteX15" fmla="*/ 1249325 w 1249325"/>
              <a:gd name="connsiteY15" fmla="*/ 563525 h 56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9325" h="563525">
                <a:moveTo>
                  <a:pt x="0" y="0"/>
                </a:moveTo>
                <a:cubicBezTo>
                  <a:pt x="17278" y="6645"/>
                  <a:pt x="34556" y="13291"/>
                  <a:pt x="74428" y="21265"/>
                </a:cubicBezTo>
                <a:cubicBezTo>
                  <a:pt x="114300" y="29239"/>
                  <a:pt x="209992" y="28353"/>
                  <a:pt x="239232" y="47846"/>
                </a:cubicBezTo>
                <a:cubicBezTo>
                  <a:pt x="268472" y="67339"/>
                  <a:pt x="248979" y="104553"/>
                  <a:pt x="249865" y="138223"/>
                </a:cubicBezTo>
                <a:cubicBezTo>
                  <a:pt x="250751" y="171893"/>
                  <a:pt x="234803" y="227714"/>
                  <a:pt x="244549" y="249865"/>
                </a:cubicBezTo>
                <a:cubicBezTo>
                  <a:pt x="254295" y="272016"/>
                  <a:pt x="272902" y="268472"/>
                  <a:pt x="308344" y="271130"/>
                </a:cubicBezTo>
                <a:cubicBezTo>
                  <a:pt x="343786" y="273788"/>
                  <a:pt x="420872" y="260498"/>
                  <a:pt x="457200" y="265814"/>
                </a:cubicBezTo>
                <a:cubicBezTo>
                  <a:pt x="493528" y="271130"/>
                  <a:pt x="493528" y="296826"/>
                  <a:pt x="526312" y="303028"/>
                </a:cubicBezTo>
                <a:cubicBezTo>
                  <a:pt x="559096" y="309230"/>
                  <a:pt x="616688" y="305686"/>
                  <a:pt x="653902" y="303028"/>
                </a:cubicBezTo>
                <a:cubicBezTo>
                  <a:pt x="691116" y="300370"/>
                  <a:pt x="720356" y="295939"/>
                  <a:pt x="749595" y="287079"/>
                </a:cubicBezTo>
                <a:cubicBezTo>
                  <a:pt x="778834" y="278219"/>
                  <a:pt x="799213" y="256067"/>
                  <a:pt x="829339" y="249865"/>
                </a:cubicBezTo>
                <a:cubicBezTo>
                  <a:pt x="859465" y="243663"/>
                  <a:pt x="905540" y="242777"/>
                  <a:pt x="930349" y="249865"/>
                </a:cubicBezTo>
                <a:cubicBezTo>
                  <a:pt x="955158" y="256953"/>
                  <a:pt x="938323" y="278218"/>
                  <a:pt x="978195" y="292395"/>
                </a:cubicBezTo>
                <a:cubicBezTo>
                  <a:pt x="1018067" y="306572"/>
                  <a:pt x="1127051" y="323406"/>
                  <a:pt x="1169581" y="334925"/>
                </a:cubicBezTo>
                <a:cubicBezTo>
                  <a:pt x="1212111" y="346444"/>
                  <a:pt x="1220086" y="323407"/>
                  <a:pt x="1233377" y="361507"/>
                </a:cubicBezTo>
                <a:cubicBezTo>
                  <a:pt x="1246668" y="399607"/>
                  <a:pt x="1247996" y="481566"/>
                  <a:pt x="1249325" y="563525"/>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870251" y="3875567"/>
            <a:ext cx="85061" cy="42531"/>
          </a:xfrm>
          <a:custGeom>
            <a:avLst/>
            <a:gdLst>
              <a:gd name="connsiteX0" fmla="*/ 0 w 85061"/>
              <a:gd name="connsiteY0" fmla="*/ 42531 h 42531"/>
              <a:gd name="connsiteX1" fmla="*/ 85061 w 85061"/>
              <a:gd name="connsiteY1" fmla="*/ 0 h 42531"/>
              <a:gd name="connsiteX2" fmla="*/ 85061 w 85061"/>
              <a:gd name="connsiteY2" fmla="*/ 0 h 42531"/>
            </a:gdLst>
            <a:ahLst/>
            <a:cxnLst>
              <a:cxn ang="0">
                <a:pos x="connsiteX0" y="connsiteY0"/>
              </a:cxn>
              <a:cxn ang="0">
                <a:pos x="connsiteX1" y="connsiteY1"/>
              </a:cxn>
              <a:cxn ang="0">
                <a:pos x="connsiteX2" y="connsiteY2"/>
              </a:cxn>
            </a:cxnLst>
            <a:rect l="l" t="t" r="r" b="b"/>
            <a:pathLst>
              <a:path w="85061" h="42531">
                <a:moveTo>
                  <a:pt x="0" y="42531"/>
                </a:moveTo>
                <a:lnTo>
                  <a:pt x="85061" y="0"/>
                </a:lnTo>
                <a:lnTo>
                  <a:pt x="85061" y="0"/>
                </a:ln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290947" y="2716620"/>
            <a:ext cx="260327" cy="233916"/>
          </a:xfrm>
          <a:custGeom>
            <a:avLst/>
            <a:gdLst>
              <a:gd name="connsiteX0" fmla="*/ 0 w 212651"/>
              <a:gd name="connsiteY0" fmla="*/ 0 h 212651"/>
              <a:gd name="connsiteX1" fmla="*/ 212651 w 212651"/>
              <a:gd name="connsiteY1" fmla="*/ 212651 h 212651"/>
            </a:gdLst>
            <a:ahLst/>
            <a:cxnLst>
              <a:cxn ang="0">
                <a:pos x="connsiteX0" y="connsiteY0"/>
              </a:cxn>
              <a:cxn ang="0">
                <a:pos x="connsiteX1" y="connsiteY1"/>
              </a:cxn>
            </a:cxnLst>
            <a:rect l="l" t="t" r="r" b="b"/>
            <a:pathLst>
              <a:path w="212651" h="212651">
                <a:moveTo>
                  <a:pt x="0" y="0"/>
                </a:moveTo>
                <a:lnTo>
                  <a:pt x="212651" y="212651"/>
                </a:ln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280144" y="2791047"/>
            <a:ext cx="116958" cy="536944"/>
          </a:xfrm>
          <a:custGeom>
            <a:avLst/>
            <a:gdLst>
              <a:gd name="connsiteX0" fmla="*/ 0 w 116958"/>
              <a:gd name="connsiteY0" fmla="*/ 0 h 536944"/>
              <a:gd name="connsiteX1" fmla="*/ 5316 w 116958"/>
              <a:gd name="connsiteY1" fmla="*/ 260497 h 536944"/>
              <a:gd name="connsiteX2" fmla="*/ 5316 w 116958"/>
              <a:gd name="connsiteY2" fmla="*/ 356190 h 536944"/>
              <a:gd name="connsiteX3" fmla="*/ 31898 w 116958"/>
              <a:gd name="connsiteY3" fmla="*/ 446567 h 536944"/>
              <a:gd name="connsiteX4" fmla="*/ 63796 w 116958"/>
              <a:gd name="connsiteY4" fmla="*/ 483781 h 536944"/>
              <a:gd name="connsiteX5" fmla="*/ 116958 w 116958"/>
              <a:gd name="connsiteY5" fmla="*/ 536944 h 53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58" h="536944">
                <a:moveTo>
                  <a:pt x="0" y="0"/>
                </a:moveTo>
                <a:cubicBezTo>
                  <a:pt x="2215" y="100566"/>
                  <a:pt x="4430" y="201132"/>
                  <a:pt x="5316" y="260497"/>
                </a:cubicBezTo>
                <a:cubicBezTo>
                  <a:pt x="6202" y="319862"/>
                  <a:pt x="886" y="325178"/>
                  <a:pt x="5316" y="356190"/>
                </a:cubicBezTo>
                <a:cubicBezTo>
                  <a:pt x="9746" y="387202"/>
                  <a:pt x="22151" y="425302"/>
                  <a:pt x="31898" y="446567"/>
                </a:cubicBezTo>
                <a:cubicBezTo>
                  <a:pt x="41645" y="467832"/>
                  <a:pt x="49619" y="468718"/>
                  <a:pt x="63796" y="483781"/>
                </a:cubicBezTo>
                <a:cubicBezTo>
                  <a:pt x="77973" y="498844"/>
                  <a:pt x="97465" y="517894"/>
                  <a:pt x="116958" y="536944"/>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583435" y="903766"/>
            <a:ext cx="138500" cy="1036675"/>
          </a:xfrm>
          <a:custGeom>
            <a:avLst/>
            <a:gdLst>
              <a:gd name="connsiteX0" fmla="*/ 21542 w 138500"/>
              <a:gd name="connsiteY0" fmla="*/ 0 h 983512"/>
              <a:gd name="connsiteX1" fmla="*/ 277 w 138500"/>
              <a:gd name="connsiteY1" fmla="*/ 53163 h 983512"/>
              <a:gd name="connsiteX2" fmla="*/ 10909 w 138500"/>
              <a:gd name="connsiteY2" fmla="*/ 191386 h 983512"/>
              <a:gd name="connsiteX3" fmla="*/ 32174 w 138500"/>
              <a:gd name="connsiteY3" fmla="*/ 276447 h 983512"/>
              <a:gd name="connsiteX4" fmla="*/ 85337 w 138500"/>
              <a:gd name="connsiteY4" fmla="*/ 334926 h 983512"/>
              <a:gd name="connsiteX5" fmla="*/ 90653 w 138500"/>
              <a:gd name="connsiteY5" fmla="*/ 451884 h 983512"/>
              <a:gd name="connsiteX6" fmla="*/ 80021 w 138500"/>
              <a:gd name="connsiteY6" fmla="*/ 547577 h 983512"/>
              <a:gd name="connsiteX7" fmla="*/ 101286 w 138500"/>
              <a:gd name="connsiteY7" fmla="*/ 611373 h 983512"/>
              <a:gd name="connsiteX8" fmla="*/ 101286 w 138500"/>
              <a:gd name="connsiteY8" fmla="*/ 691117 h 983512"/>
              <a:gd name="connsiteX9" fmla="*/ 122551 w 138500"/>
              <a:gd name="connsiteY9" fmla="*/ 792126 h 983512"/>
              <a:gd name="connsiteX10" fmla="*/ 138500 w 138500"/>
              <a:gd name="connsiteY10" fmla="*/ 866554 h 983512"/>
              <a:gd name="connsiteX11" fmla="*/ 122551 w 138500"/>
              <a:gd name="connsiteY11" fmla="*/ 983512 h 98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500" h="983512">
                <a:moveTo>
                  <a:pt x="21542" y="0"/>
                </a:moveTo>
                <a:cubicBezTo>
                  <a:pt x="11795" y="10632"/>
                  <a:pt x="2049" y="21265"/>
                  <a:pt x="277" y="53163"/>
                </a:cubicBezTo>
                <a:cubicBezTo>
                  <a:pt x="-1495" y="85061"/>
                  <a:pt x="5593" y="154172"/>
                  <a:pt x="10909" y="191386"/>
                </a:cubicBezTo>
                <a:cubicBezTo>
                  <a:pt x="16225" y="228600"/>
                  <a:pt x="19769" y="252524"/>
                  <a:pt x="32174" y="276447"/>
                </a:cubicBezTo>
                <a:cubicBezTo>
                  <a:pt x="44579" y="300370"/>
                  <a:pt x="75591" y="305687"/>
                  <a:pt x="85337" y="334926"/>
                </a:cubicBezTo>
                <a:cubicBezTo>
                  <a:pt x="95083" y="364165"/>
                  <a:pt x="91539" y="416442"/>
                  <a:pt x="90653" y="451884"/>
                </a:cubicBezTo>
                <a:cubicBezTo>
                  <a:pt x="89767" y="487326"/>
                  <a:pt x="78249" y="520996"/>
                  <a:pt x="80021" y="547577"/>
                </a:cubicBezTo>
                <a:cubicBezTo>
                  <a:pt x="81793" y="574158"/>
                  <a:pt x="97742" y="587450"/>
                  <a:pt x="101286" y="611373"/>
                </a:cubicBezTo>
                <a:cubicBezTo>
                  <a:pt x="104830" y="635296"/>
                  <a:pt x="97742" y="660992"/>
                  <a:pt x="101286" y="691117"/>
                </a:cubicBezTo>
                <a:cubicBezTo>
                  <a:pt x="104830" y="721243"/>
                  <a:pt x="116349" y="762887"/>
                  <a:pt x="122551" y="792126"/>
                </a:cubicBezTo>
                <a:cubicBezTo>
                  <a:pt x="128753" y="821365"/>
                  <a:pt x="138500" y="834656"/>
                  <a:pt x="138500" y="866554"/>
                </a:cubicBezTo>
                <a:cubicBezTo>
                  <a:pt x="138500" y="898452"/>
                  <a:pt x="122551" y="983512"/>
                  <a:pt x="122551" y="983512"/>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678313" y="3375440"/>
            <a:ext cx="15949" cy="127591"/>
          </a:xfrm>
          <a:custGeom>
            <a:avLst/>
            <a:gdLst>
              <a:gd name="connsiteX0" fmla="*/ 0 w 15949"/>
              <a:gd name="connsiteY0" fmla="*/ 0 h 127591"/>
              <a:gd name="connsiteX1" fmla="*/ 15949 w 15949"/>
              <a:gd name="connsiteY1" fmla="*/ 127591 h 127591"/>
            </a:gdLst>
            <a:ahLst/>
            <a:cxnLst>
              <a:cxn ang="0">
                <a:pos x="connsiteX0" y="connsiteY0"/>
              </a:cxn>
              <a:cxn ang="0">
                <a:pos x="connsiteX1" y="connsiteY1"/>
              </a:cxn>
            </a:cxnLst>
            <a:rect l="l" t="t" r="r" b="b"/>
            <a:pathLst>
              <a:path w="15949" h="127591">
                <a:moveTo>
                  <a:pt x="0" y="0"/>
                </a:moveTo>
                <a:lnTo>
                  <a:pt x="15949" y="127591"/>
                </a:ln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201003" y="3206637"/>
            <a:ext cx="2634018" cy="232599"/>
          </a:xfrm>
          <a:custGeom>
            <a:avLst/>
            <a:gdLst>
              <a:gd name="connsiteX0" fmla="*/ 0 w 2634018"/>
              <a:gd name="connsiteY0" fmla="*/ 587 h 232599"/>
              <a:gd name="connsiteX1" fmla="*/ 341194 w 2634018"/>
              <a:gd name="connsiteY1" fmla="*/ 14235 h 232599"/>
              <a:gd name="connsiteX2" fmla="*/ 545910 w 2634018"/>
              <a:gd name="connsiteY2" fmla="*/ 96121 h 232599"/>
              <a:gd name="connsiteX3" fmla="*/ 805218 w 2634018"/>
              <a:gd name="connsiteY3" fmla="*/ 123417 h 232599"/>
              <a:gd name="connsiteX4" fmla="*/ 1023582 w 2634018"/>
              <a:gd name="connsiteY4" fmla="*/ 96121 h 232599"/>
              <a:gd name="connsiteX5" fmla="*/ 1214651 w 2634018"/>
              <a:gd name="connsiteY5" fmla="*/ 137064 h 232599"/>
              <a:gd name="connsiteX6" fmla="*/ 1419367 w 2634018"/>
              <a:gd name="connsiteY6" fmla="*/ 109769 h 232599"/>
              <a:gd name="connsiteX7" fmla="*/ 1651379 w 2634018"/>
              <a:gd name="connsiteY7" fmla="*/ 191656 h 232599"/>
              <a:gd name="connsiteX8" fmla="*/ 1883391 w 2634018"/>
              <a:gd name="connsiteY8" fmla="*/ 232599 h 232599"/>
              <a:gd name="connsiteX9" fmla="*/ 2101755 w 2634018"/>
              <a:gd name="connsiteY9" fmla="*/ 191656 h 232599"/>
              <a:gd name="connsiteX10" fmla="*/ 2224585 w 2634018"/>
              <a:gd name="connsiteY10" fmla="*/ 191656 h 232599"/>
              <a:gd name="connsiteX11" fmla="*/ 2429301 w 2634018"/>
              <a:gd name="connsiteY11" fmla="*/ 178008 h 232599"/>
              <a:gd name="connsiteX12" fmla="*/ 2634018 w 2634018"/>
              <a:gd name="connsiteY12" fmla="*/ 178008 h 23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4018" h="232599">
                <a:moveTo>
                  <a:pt x="0" y="587"/>
                </a:moveTo>
                <a:cubicBezTo>
                  <a:pt x="125104" y="-550"/>
                  <a:pt x="250209" y="-1687"/>
                  <a:pt x="341194" y="14235"/>
                </a:cubicBezTo>
                <a:cubicBezTo>
                  <a:pt x="432179" y="30157"/>
                  <a:pt x="468573" y="77924"/>
                  <a:pt x="545910" y="96121"/>
                </a:cubicBezTo>
                <a:cubicBezTo>
                  <a:pt x="623247" y="114318"/>
                  <a:pt x="725606" y="123417"/>
                  <a:pt x="805218" y="123417"/>
                </a:cubicBezTo>
                <a:cubicBezTo>
                  <a:pt x="884830" y="123417"/>
                  <a:pt x="955343" y="93847"/>
                  <a:pt x="1023582" y="96121"/>
                </a:cubicBezTo>
                <a:cubicBezTo>
                  <a:pt x="1091821" y="98395"/>
                  <a:pt x="1148687" y="134789"/>
                  <a:pt x="1214651" y="137064"/>
                </a:cubicBezTo>
                <a:cubicBezTo>
                  <a:pt x="1280615" y="139339"/>
                  <a:pt x="1346579" y="100670"/>
                  <a:pt x="1419367" y="109769"/>
                </a:cubicBezTo>
                <a:cubicBezTo>
                  <a:pt x="1492155" y="118868"/>
                  <a:pt x="1574042" y="171184"/>
                  <a:pt x="1651379" y="191656"/>
                </a:cubicBezTo>
                <a:cubicBezTo>
                  <a:pt x="1728716" y="212128"/>
                  <a:pt x="1808328" y="232599"/>
                  <a:pt x="1883391" y="232599"/>
                </a:cubicBezTo>
                <a:cubicBezTo>
                  <a:pt x="1958454" y="232599"/>
                  <a:pt x="2044889" y="198480"/>
                  <a:pt x="2101755" y="191656"/>
                </a:cubicBezTo>
                <a:cubicBezTo>
                  <a:pt x="2158621" y="184832"/>
                  <a:pt x="2169994" y="193931"/>
                  <a:pt x="2224585" y="191656"/>
                </a:cubicBezTo>
                <a:cubicBezTo>
                  <a:pt x="2279176" y="189381"/>
                  <a:pt x="2361062" y="180283"/>
                  <a:pt x="2429301" y="178008"/>
                </a:cubicBezTo>
                <a:cubicBezTo>
                  <a:pt x="2497540" y="175733"/>
                  <a:pt x="2565779" y="176870"/>
                  <a:pt x="2634018" y="178008"/>
                </a:cubicBez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a:xfrm>
            <a:off x="6946710" y="2093292"/>
            <a:ext cx="2040127" cy="52046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US 45</a:t>
            </a:r>
          </a:p>
          <a:p>
            <a:r>
              <a:rPr lang="en-US" dirty="0" smtClean="0"/>
              <a:t>WIS 16</a:t>
            </a:r>
          </a:p>
          <a:p>
            <a:r>
              <a:rPr lang="en-US" dirty="0" smtClean="0"/>
              <a:t>WIS 119</a:t>
            </a:r>
          </a:p>
          <a:p>
            <a:r>
              <a:rPr lang="en-US" dirty="0" smtClean="0"/>
              <a:t>WIS 145</a:t>
            </a:r>
          </a:p>
          <a:p>
            <a:r>
              <a:rPr lang="en-US" dirty="0" smtClean="0"/>
              <a:t>WIS 341</a:t>
            </a:r>
          </a:p>
        </p:txBody>
      </p:sp>
    </p:spTree>
    <p:extLst>
      <p:ext uri="{BB962C8B-B14F-4D97-AF65-F5344CB8AC3E}">
        <p14:creationId xmlns:p14="http://schemas.microsoft.com/office/powerpoint/2010/main" val="27951514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Priority Roadways</a:t>
            </a:r>
            <a:br>
              <a:rPr lang="en-US" dirty="0" smtClean="0"/>
            </a:br>
            <a:r>
              <a:rPr lang="en-US" dirty="0" smtClean="0"/>
              <a:t>Southwest Region</a:t>
            </a:r>
            <a:endParaRPr lang="en-US" dirty="0"/>
          </a:p>
        </p:txBody>
      </p:sp>
      <p:sp>
        <p:nvSpPr>
          <p:cNvPr id="3" name="Content Placeholder 2"/>
          <p:cNvSpPr>
            <a:spLocks noGrp="1"/>
          </p:cNvSpPr>
          <p:nvPr>
            <p:ph idx="1"/>
          </p:nvPr>
        </p:nvSpPr>
        <p:spPr>
          <a:xfrm>
            <a:off x="5401932" y="1915254"/>
            <a:ext cx="1685198" cy="4351338"/>
          </a:xfrm>
        </p:spPr>
        <p:txBody>
          <a:bodyPr>
            <a:normAutofit/>
          </a:bodyPr>
          <a:lstStyle/>
          <a:p>
            <a:r>
              <a:rPr lang="en-US" dirty="0"/>
              <a:t>I-39</a:t>
            </a:r>
          </a:p>
          <a:p>
            <a:r>
              <a:rPr lang="en-US" dirty="0"/>
              <a:t>I-43</a:t>
            </a:r>
          </a:p>
          <a:p>
            <a:r>
              <a:rPr lang="en-US" dirty="0"/>
              <a:t>I-90</a:t>
            </a:r>
          </a:p>
          <a:p>
            <a:r>
              <a:rPr lang="en-US" dirty="0" smtClean="0"/>
              <a:t>I-94</a:t>
            </a:r>
          </a:p>
          <a:p>
            <a:r>
              <a:rPr lang="en-US" dirty="0" smtClean="0"/>
              <a:t>US 12</a:t>
            </a:r>
          </a:p>
          <a:p>
            <a:r>
              <a:rPr lang="en-US" dirty="0" smtClean="0"/>
              <a:t>US 14</a:t>
            </a:r>
          </a:p>
        </p:txBody>
      </p:sp>
      <p:pic>
        <p:nvPicPr>
          <p:cNvPr id="4" name="Picture 3"/>
          <p:cNvPicPr>
            <a:picLocks noChangeAspect="1"/>
          </p:cNvPicPr>
          <p:nvPr/>
        </p:nvPicPr>
        <p:blipFill rotWithShape="1">
          <a:blip r:embed="rId3"/>
          <a:srcRect l="1538" t="1819" r="6274" b="1975"/>
          <a:stretch/>
        </p:blipFill>
        <p:spPr>
          <a:xfrm>
            <a:off x="157161" y="1706562"/>
            <a:ext cx="4984183" cy="4021137"/>
          </a:xfrm>
          <a:prstGeom prst="rect">
            <a:avLst/>
          </a:prstGeom>
          <a:ln w="12700">
            <a:solidFill>
              <a:schemeClr val="tx1"/>
            </a:solidFill>
          </a:ln>
        </p:spPr>
      </p:pic>
      <p:sp>
        <p:nvSpPr>
          <p:cNvPr id="6" name="Freeform 5"/>
          <p:cNvSpPr/>
          <p:nvPr/>
        </p:nvSpPr>
        <p:spPr>
          <a:xfrm>
            <a:off x="3657600" y="4271749"/>
            <a:ext cx="1187355" cy="109182"/>
          </a:xfrm>
          <a:custGeom>
            <a:avLst/>
            <a:gdLst>
              <a:gd name="connsiteX0" fmla="*/ 0 w 1119116"/>
              <a:gd name="connsiteY0" fmla="*/ 0 h 95534"/>
              <a:gd name="connsiteX1" fmla="*/ 423080 w 1119116"/>
              <a:gd name="connsiteY1" fmla="*/ 13648 h 95534"/>
              <a:gd name="connsiteX2" fmla="*/ 559558 w 1119116"/>
              <a:gd name="connsiteY2" fmla="*/ 40943 h 95534"/>
              <a:gd name="connsiteX3" fmla="*/ 982639 w 1119116"/>
              <a:gd name="connsiteY3" fmla="*/ 54591 h 95534"/>
              <a:gd name="connsiteX4" fmla="*/ 1119116 w 1119116"/>
              <a:gd name="connsiteY4" fmla="*/ 95534 h 95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95534">
                <a:moveTo>
                  <a:pt x="0" y="0"/>
                </a:moveTo>
                <a:cubicBezTo>
                  <a:pt x="164910" y="3412"/>
                  <a:pt x="329820" y="6824"/>
                  <a:pt x="423080" y="13648"/>
                </a:cubicBezTo>
                <a:cubicBezTo>
                  <a:pt x="516340" y="20472"/>
                  <a:pt x="466298" y="34119"/>
                  <a:pt x="559558" y="40943"/>
                </a:cubicBezTo>
                <a:cubicBezTo>
                  <a:pt x="652818" y="47767"/>
                  <a:pt x="889379" y="45493"/>
                  <a:pt x="982639" y="54591"/>
                </a:cubicBezTo>
                <a:cubicBezTo>
                  <a:pt x="1075899" y="63690"/>
                  <a:pt x="1097507" y="79612"/>
                  <a:pt x="1119116" y="95534"/>
                </a:cubicBez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234519" y="3111689"/>
            <a:ext cx="95535" cy="368489"/>
          </a:xfrm>
          <a:custGeom>
            <a:avLst/>
            <a:gdLst>
              <a:gd name="connsiteX0" fmla="*/ 0 w 40944"/>
              <a:gd name="connsiteY0" fmla="*/ 204716 h 204716"/>
              <a:gd name="connsiteX1" fmla="*/ 40944 w 40944"/>
              <a:gd name="connsiteY1" fmla="*/ 0 h 204716"/>
            </a:gdLst>
            <a:ahLst/>
            <a:cxnLst>
              <a:cxn ang="0">
                <a:pos x="connsiteX0" y="connsiteY0"/>
              </a:cxn>
              <a:cxn ang="0">
                <a:pos x="connsiteX1" y="connsiteY1"/>
              </a:cxn>
            </a:cxnLst>
            <a:rect l="l" t="t" r="r" b="b"/>
            <a:pathLst>
              <a:path w="40944" h="204716">
                <a:moveTo>
                  <a:pt x="0" y="204716"/>
                </a:moveTo>
                <a:lnTo>
                  <a:pt x="40944" y="0"/>
                </a:ln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62567" y="5445019"/>
            <a:ext cx="341194" cy="177859"/>
          </a:xfrm>
          <a:custGeom>
            <a:avLst/>
            <a:gdLst>
              <a:gd name="connsiteX0" fmla="*/ 0 w 341194"/>
              <a:gd name="connsiteY0" fmla="*/ 177859 h 177859"/>
              <a:gd name="connsiteX1" fmla="*/ 136478 w 341194"/>
              <a:gd name="connsiteY1" fmla="*/ 27733 h 177859"/>
              <a:gd name="connsiteX2" fmla="*/ 341194 w 341194"/>
              <a:gd name="connsiteY2" fmla="*/ 438 h 177859"/>
            </a:gdLst>
            <a:ahLst/>
            <a:cxnLst>
              <a:cxn ang="0">
                <a:pos x="connsiteX0" y="connsiteY0"/>
              </a:cxn>
              <a:cxn ang="0">
                <a:pos x="connsiteX1" y="connsiteY1"/>
              </a:cxn>
              <a:cxn ang="0">
                <a:pos x="connsiteX2" y="connsiteY2"/>
              </a:cxn>
            </a:cxnLst>
            <a:rect l="l" t="t" r="r" b="b"/>
            <a:pathLst>
              <a:path w="341194" h="177859">
                <a:moveTo>
                  <a:pt x="0" y="177859"/>
                </a:moveTo>
                <a:cubicBezTo>
                  <a:pt x="39806" y="117581"/>
                  <a:pt x="79612" y="57303"/>
                  <a:pt x="136478" y="27733"/>
                </a:cubicBezTo>
                <a:cubicBezTo>
                  <a:pt x="193344" y="-1837"/>
                  <a:pt x="267269" y="-700"/>
                  <a:pt x="341194" y="438"/>
                </a:cubicBez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929270" y="3955312"/>
            <a:ext cx="887818" cy="520995"/>
          </a:xfrm>
          <a:custGeom>
            <a:avLst/>
            <a:gdLst>
              <a:gd name="connsiteX0" fmla="*/ 887818 w 887818"/>
              <a:gd name="connsiteY0" fmla="*/ 520995 h 520995"/>
              <a:gd name="connsiteX1" fmla="*/ 738963 w 887818"/>
              <a:gd name="connsiteY1" fmla="*/ 494414 h 520995"/>
              <a:gd name="connsiteX2" fmla="*/ 664535 w 887818"/>
              <a:gd name="connsiteY2" fmla="*/ 483781 h 520995"/>
              <a:gd name="connsiteX3" fmla="*/ 574158 w 887818"/>
              <a:gd name="connsiteY3" fmla="*/ 489097 h 520995"/>
              <a:gd name="connsiteX4" fmla="*/ 542260 w 887818"/>
              <a:gd name="connsiteY4" fmla="*/ 510362 h 520995"/>
              <a:gd name="connsiteX5" fmla="*/ 430618 w 887818"/>
              <a:gd name="connsiteY5" fmla="*/ 505046 h 520995"/>
              <a:gd name="connsiteX6" fmla="*/ 388088 w 887818"/>
              <a:gd name="connsiteY6" fmla="*/ 467832 h 520995"/>
              <a:gd name="connsiteX7" fmla="*/ 345558 w 887818"/>
              <a:gd name="connsiteY7" fmla="*/ 473148 h 520995"/>
              <a:gd name="connsiteX8" fmla="*/ 324293 w 887818"/>
              <a:gd name="connsiteY8" fmla="*/ 446567 h 520995"/>
              <a:gd name="connsiteX9" fmla="*/ 334925 w 887818"/>
              <a:gd name="connsiteY9" fmla="*/ 372139 h 520995"/>
              <a:gd name="connsiteX10" fmla="*/ 340242 w 887818"/>
              <a:gd name="connsiteY10" fmla="*/ 297711 h 520995"/>
              <a:gd name="connsiteX11" fmla="*/ 276446 w 887818"/>
              <a:gd name="connsiteY11" fmla="*/ 175437 h 520995"/>
              <a:gd name="connsiteX12" fmla="*/ 233916 w 887818"/>
              <a:gd name="connsiteY12" fmla="*/ 154172 h 520995"/>
              <a:gd name="connsiteX13" fmla="*/ 170121 w 887818"/>
              <a:gd name="connsiteY13" fmla="*/ 106325 h 520995"/>
              <a:gd name="connsiteX14" fmla="*/ 85060 w 887818"/>
              <a:gd name="connsiteY14" fmla="*/ 101009 h 520995"/>
              <a:gd name="connsiteX15" fmla="*/ 0 w 887818"/>
              <a:gd name="connsiteY15" fmla="*/ 0 h 5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7818" h="520995">
                <a:moveTo>
                  <a:pt x="887818" y="520995"/>
                </a:moveTo>
                <a:lnTo>
                  <a:pt x="738963" y="494414"/>
                </a:lnTo>
                <a:cubicBezTo>
                  <a:pt x="701749" y="488212"/>
                  <a:pt x="692002" y="484667"/>
                  <a:pt x="664535" y="483781"/>
                </a:cubicBezTo>
                <a:cubicBezTo>
                  <a:pt x="637067" y="482895"/>
                  <a:pt x="594537" y="484667"/>
                  <a:pt x="574158" y="489097"/>
                </a:cubicBezTo>
                <a:cubicBezTo>
                  <a:pt x="553779" y="493527"/>
                  <a:pt x="566183" y="507704"/>
                  <a:pt x="542260" y="510362"/>
                </a:cubicBezTo>
                <a:cubicBezTo>
                  <a:pt x="518337" y="513020"/>
                  <a:pt x="456313" y="512134"/>
                  <a:pt x="430618" y="505046"/>
                </a:cubicBezTo>
                <a:cubicBezTo>
                  <a:pt x="404923" y="497958"/>
                  <a:pt x="402265" y="473148"/>
                  <a:pt x="388088" y="467832"/>
                </a:cubicBezTo>
                <a:cubicBezTo>
                  <a:pt x="373911" y="462516"/>
                  <a:pt x="356190" y="476692"/>
                  <a:pt x="345558" y="473148"/>
                </a:cubicBezTo>
                <a:cubicBezTo>
                  <a:pt x="334926" y="469604"/>
                  <a:pt x="326065" y="463402"/>
                  <a:pt x="324293" y="446567"/>
                </a:cubicBezTo>
                <a:cubicBezTo>
                  <a:pt x="322521" y="429732"/>
                  <a:pt x="332267" y="396948"/>
                  <a:pt x="334925" y="372139"/>
                </a:cubicBezTo>
                <a:cubicBezTo>
                  <a:pt x="337583" y="347330"/>
                  <a:pt x="349988" y="330495"/>
                  <a:pt x="340242" y="297711"/>
                </a:cubicBezTo>
                <a:cubicBezTo>
                  <a:pt x="330496" y="264927"/>
                  <a:pt x="294167" y="199360"/>
                  <a:pt x="276446" y="175437"/>
                </a:cubicBezTo>
                <a:cubicBezTo>
                  <a:pt x="258725" y="151514"/>
                  <a:pt x="251637" y="165691"/>
                  <a:pt x="233916" y="154172"/>
                </a:cubicBezTo>
                <a:cubicBezTo>
                  <a:pt x="216195" y="142653"/>
                  <a:pt x="194930" y="115185"/>
                  <a:pt x="170121" y="106325"/>
                </a:cubicBezTo>
                <a:cubicBezTo>
                  <a:pt x="145312" y="97464"/>
                  <a:pt x="113413" y="118730"/>
                  <a:pt x="85060" y="101009"/>
                </a:cubicBezTo>
                <a:cubicBezTo>
                  <a:pt x="56707" y="83288"/>
                  <a:pt x="28353" y="41644"/>
                  <a:pt x="0" y="0"/>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471530" y="4465674"/>
            <a:ext cx="39771" cy="265814"/>
          </a:xfrm>
          <a:custGeom>
            <a:avLst/>
            <a:gdLst>
              <a:gd name="connsiteX0" fmla="*/ 37214 w 39771"/>
              <a:gd name="connsiteY0" fmla="*/ 265814 h 265814"/>
              <a:gd name="connsiteX1" fmla="*/ 37214 w 39771"/>
              <a:gd name="connsiteY1" fmla="*/ 202019 h 265814"/>
              <a:gd name="connsiteX2" fmla="*/ 10633 w 39771"/>
              <a:gd name="connsiteY2" fmla="*/ 164805 h 265814"/>
              <a:gd name="connsiteX3" fmla="*/ 0 w 39771"/>
              <a:gd name="connsiteY3" fmla="*/ 0 h 265814"/>
            </a:gdLst>
            <a:ahLst/>
            <a:cxnLst>
              <a:cxn ang="0">
                <a:pos x="connsiteX0" y="connsiteY0"/>
              </a:cxn>
              <a:cxn ang="0">
                <a:pos x="connsiteX1" y="connsiteY1"/>
              </a:cxn>
              <a:cxn ang="0">
                <a:pos x="connsiteX2" y="connsiteY2"/>
              </a:cxn>
              <a:cxn ang="0">
                <a:pos x="connsiteX3" y="connsiteY3"/>
              </a:cxn>
            </a:cxnLst>
            <a:rect l="l" t="t" r="r" b="b"/>
            <a:pathLst>
              <a:path w="39771" h="265814">
                <a:moveTo>
                  <a:pt x="37214" y="265814"/>
                </a:moveTo>
                <a:cubicBezTo>
                  <a:pt x="39429" y="242334"/>
                  <a:pt x="41644" y="218854"/>
                  <a:pt x="37214" y="202019"/>
                </a:cubicBezTo>
                <a:cubicBezTo>
                  <a:pt x="32784" y="185184"/>
                  <a:pt x="16835" y="198475"/>
                  <a:pt x="10633" y="164805"/>
                </a:cubicBezTo>
                <a:cubicBezTo>
                  <a:pt x="4431" y="131135"/>
                  <a:pt x="2215" y="65567"/>
                  <a:pt x="0" y="0"/>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970721" y="3152553"/>
            <a:ext cx="69112" cy="191387"/>
          </a:xfrm>
          <a:custGeom>
            <a:avLst/>
            <a:gdLst>
              <a:gd name="connsiteX0" fmla="*/ 0 w 69112"/>
              <a:gd name="connsiteY0" fmla="*/ 0 h 191387"/>
              <a:gd name="connsiteX1" fmla="*/ 31898 w 69112"/>
              <a:gd name="connsiteY1" fmla="*/ 95694 h 191387"/>
              <a:gd name="connsiteX2" fmla="*/ 21265 w 69112"/>
              <a:gd name="connsiteY2" fmla="*/ 154173 h 191387"/>
              <a:gd name="connsiteX3" fmla="*/ 69112 w 69112"/>
              <a:gd name="connsiteY3" fmla="*/ 191387 h 191387"/>
            </a:gdLst>
            <a:ahLst/>
            <a:cxnLst>
              <a:cxn ang="0">
                <a:pos x="connsiteX0" y="connsiteY0"/>
              </a:cxn>
              <a:cxn ang="0">
                <a:pos x="connsiteX1" y="connsiteY1"/>
              </a:cxn>
              <a:cxn ang="0">
                <a:pos x="connsiteX2" y="connsiteY2"/>
              </a:cxn>
              <a:cxn ang="0">
                <a:pos x="connsiteX3" y="connsiteY3"/>
              </a:cxn>
            </a:cxnLst>
            <a:rect l="l" t="t" r="r" b="b"/>
            <a:pathLst>
              <a:path w="69112" h="191387">
                <a:moveTo>
                  <a:pt x="0" y="0"/>
                </a:moveTo>
                <a:cubicBezTo>
                  <a:pt x="14177" y="34999"/>
                  <a:pt x="28354" y="69999"/>
                  <a:pt x="31898" y="95694"/>
                </a:cubicBezTo>
                <a:cubicBezTo>
                  <a:pt x="35442" y="121390"/>
                  <a:pt x="15063" y="138224"/>
                  <a:pt x="21265" y="154173"/>
                </a:cubicBezTo>
                <a:cubicBezTo>
                  <a:pt x="27467" y="170122"/>
                  <a:pt x="48289" y="180754"/>
                  <a:pt x="69112" y="191387"/>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561907" y="3806456"/>
            <a:ext cx="43553" cy="723014"/>
          </a:xfrm>
          <a:custGeom>
            <a:avLst/>
            <a:gdLst>
              <a:gd name="connsiteX0" fmla="*/ 42530 w 43553"/>
              <a:gd name="connsiteY0" fmla="*/ 723014 h 723014"/>
              <a:gd name="connsiteX1" fmla="*/ 42530 w 43553"/>
              <a:gd name="connsiteY1" fmla="*/ 590107 h 723014"/>
              <a:gd name="connsiteX2" fmla="*/ 31898 w 43553"/>
              <a:gd name="connsiteY2" fmla="*/ 515679 h 723014"/>
              <a:gd name="connsiteX3" fmla="*/ 15949 w 43553"/>
              <a:gd name="connsiteY3" fmla="*/ 473149 h 723014"/>
              <a:gd name="connsiteX4" fmla="*/ 0 w 43553"/>
              <a:gd name="connsiteY4" fmla="*/ 0 h 723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53" h="723014">
                <a:moveTo>
                  <a:pt x="42530" y="723014"/>
                </a:moveTo>
                <a:cubicBezTo>
                  <a:pt x="43416" y="673838"/>
                  <a:pt x="44302" y="624663"/>
                  <a:pt x="42530" y="590107"/>
                </a:cubicBezTo>
                <a:cubicBezTo>
                  <a:pt x="40758" y="555551"/>
                  <a:pt x="36328" y="535172"/>
                  <a:pt x="31898" y="515679"/>
                </a:cubicBezTo>
                <a:cubicBezTo>
                  <a:pt x="27468" y="496186"/>
                  <a:pt x="21265" y="559095"/>
                  <a:pt x="15949" y="473149"/>
                </a:cubicBezTo>
                <a:cubicBezTo>
                  <a:pt x="10633" y="387202"/>
                  <a:pt x="5316" y="193601"/>
                  <a:pt x="0" y="0"/>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39345" y="2328530"/>
            <a:ext cx="102915" cy="260498"/>
          </a:xfrm>
          <a:custGeom>
            <a:avLst/>
            <a:gdLst>
              <a:gd name="connsiteX0" fmla="*/ 1906 w 102915"/>
              <a:gd name="connsiteY0" fmla="*/ 0 h 260498"/>
              <a:gd name="connsiteX1" fmla="*/ 7222 w 102915"/>
              <a:gd name="connsiteY1" fmla="*/ 79744 h 260498"/>
              <a:gd name="connsiteX2" fmla="*/ 60385 w 102915"/>
              <a:gd name="connsiteY2" fmla="*/ 132907 h 260498"/>
              <a:gd name="connsiteX3" fmla="*/ 102915 w 102915"/>
              <a:gd name="connsiteY3" fmla="*/ 260498 h 260498"/>
            </a:gdLst>
            <a:ahLst/>
            <a:cxnLst>
              <a:cxn ang="0">
                <a:pos x="connsiteX0" y="connsiteY0"/>
              </a:cxn>
              <a:cxn ang="0">
                <a:pos x="connsiteX1" y="connsiteY1"/>
              </a:cxn>
              <a:cxn ang="0">
                <a:pos x="connsiteX2" y="connsiteY2"/>
              </a:cxn>
              <a:cxn ang="0">
                <a:pos x="connsiteX3" y="connsiteY3"/>
              </a:cxn>
            </a:cxnLst>
            <a:rect l="l" t="t" r="r" b="b"/>
            <a:pathLst>
              <a:path w="102915" h="260498">
                <a:moveTo>
                  <a:pt x="1906" y="0"/>
                </a:moveTo>
                <a:cubicBezTo>
                  <a:pt x="-309" y="28796"/>
                  <a:pt x="-2524" y="57593"/>
                  <a:pt x="7222" y="79744"/>
                </a:cubicBezTo>
                <a:cubicBezTo>
                  <a:pt x="16968" y="101895"/>
                  <a:pt x="44436" y="102781"/>
                  <a:pt x="60385" y="132907"/>
                </a:cubicBezTo>
                <a:cubicBezTo>
                  <a:pt x="76334" y="163033"/>
                  <a:pt x="89624" y="211765"/>
                  <a:pt x="102915" y="260498"/>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3081" y="2402006"/>
            <a:ext cx="1296537" cy="232012"/>
          </a:xfrm>
          <a:custGeom>
            <a:avLst/>
            <a:gdLst>
              <a:gd name="connsiteX0" fmla="*/ 1296537 w 1296537"/>
              <a:gd name="connsiteY0" fmla="*/ 0 h 232012"/>
              <a:gd name="connsiteX1" fmla="*/ 1160059 w 1296537"/>
              <a:gd name="connsiteY1" fmla="*/ 68239 h 232012"/>
              <a:gd name="connsiteX2" fmla="*/ 873456 w 1296537"/>
              <a:gd name="connsiteY2" fmla="*/ 40943 h 232012"/>
              <a:gd name="connsiteX3" fmla="*/ 655092 w 1296537"/>
              <a:gd name="connsiteY3" fmla="*/ 136478 h 232012"/>
              <a:gd name="connsiteX4" fmla="*/ 518615 w 1296537"/>
              <a:gd name="connsiteY4" fmla="*/ 191069 h 232012"/>
              <a:gd name="connsiteX5" fmla="*/ 327546 w 1296537"/>
              <a:gd name="connsiteY5" fmla="*/ 163773 h 232012"/>
              <a:gd name="connsiteX6" fmla="*/ 259307 w 1296537"/>
              <a:gd name="connsiteY6" fmla="*/ 218364 h 232012"/>
              <a:gd name="connsiteX7" fmla="*/ 0 w 1296537"/>
              <a:gd name="connsiteY7" fmla="*/ 232012 h 2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537" h="232012">
                <a:moveTo>
                  <a:pt x="1296537" y="0"/>
                </a:moveTo>
                <a:cubicBezTo>
                  <a:pt x="1263554" y="30707"/>
                  <a:pt x="1230572" y="61415"/>
                  <a:pt x="1160059" y="68239"/>
                </a:cubicBezTo>
                <a:cubicBezTo>
                  <a:pt x="1089545" y="75063"/>
                  <a:pt x="957617" y="29570"/>
                  <a:pt x="873456" y="40943"/>
                </a:cubicBezTo>
                <a:cubicBezTo>
                  <a:pt x="789295" y="52316"/>
                  <a:pt x="714232" y="111457"/>
                  <a:pt x="655092" y="136478"/>
                </a:cubicBezTo>
                <a:cubicBezTo>
                  <a:pt x="595952" y="161499"/>
                  <a:pt x="573206" y="186520"/>
                  <a:pt x="518615" y="191069"/>
                </a:cubicBezTo>
                <a:cubicBezTo>
                  <a:pt x="464024" y="195618"/>
                  <a:pt x="370764" y="159224"/>
                  <a:pt x="327546" y="163773"/>
                </a:cubicBezTo>
                <a:cubicBezTo>
                  <a:pt x="284328" y="168322"/>
                  <a:pt x="313898" y="206991"/>
                  <a:pt x="259307" y="218364"/>
                </a:cubicBezTo>
                <a:cubicBezTo>
                  <a:pt x="204716" y="229737"/>
                  <a:pt x="102358" y="230874"/>
                  <a:pt x="0" y="232012"/>
                </a:cubicBez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456660" y="4476307"/>
            <a:ext cx="1893619" cy="1143000"/>
          </a:xfrm>
          <a:custGeom>
            <a:avLst/>
            <a:gdLst>
              <a:gd name="connsiteX0" fmla="*/ 0 w 1881963"/>
              <a:gd name="connsiteY0" fmla="*/ 1105786 h 1105786"/>
              <a:gd name="connsiteX1" fmla="*/ 37214 w 1881963"/>
              <a:gd name="connsiteY1" fmla="*/ 1052623 h 1105786"/>
              <a:gd name="connsiteX2" fmla="*/ 31898 w 1881963"/>
              <a:gd name="connsiteY2" fmla="*/ 978195 h 1105786"/>
              <a:gd name="connsiteX3" fmla="*/ 69112 w 1881963"/>
              <a:gd name="connsiteY3" fmla="*/ 861237 h 1105786"/>
              <a:gd name="connsiteX4" fmla="*/ 95693 w 1881963"/>
              <a:gd name="connsiteY4" fmla="*/ 786809 h 1105786"/>
              <a:gd name="connsiteX5" fmla="*/ 127591 w 1881963"/>
              <a:gd name="connsiteY5" fmla="*/ 765544 h 1105786"/>
              <a:gd name="connsiteX6" fmla="*/ 180754 w 1881963"/>
              <a:gd name="connsiteY6" fmla="*/ 669851 h 1105786"/>
              <a:gd name="connsiteX7" fmla="*/ 287080 w 1881963"/>
              <a:gd name="connsiteY7" fmla="*/ 653902 h 1105786"/>
              <a:gd name="connsiteX8" fmla="*/ 329610 w 1881963"/>
              <a:gd name="connsiteY8" fmla="*/ 622005 h 1105786"/>
              <a:gd name="connsiteX9" fmla="*/ 451884 w 1881963"/>
              <a:gd name="connsiteY9" fmla="*/ 611372 h 1105786"/>
              <a:gd name="connsiteX10" fmla="*/ 499731 w 1881963"/>
              <a:gd name="connsiteY10" fmla="*/ 590107 h 1105786"/>
              <a:gd name="connsiteX11" fmla="*/ 510363 w 1881963"/>
              <a:gd name="connsiteY11" fmla="*/ 526312 h 1105786"/>
              <a:gd name="connsiteX12" fmla="*/ 600740 w 1881963"/>
              <a:gd name="connsiteY12" fmla="*/ 441251 h 1105786"/>
              <a:gd name="connsiteX13" fmla="*/ 669852 w 1881963"/>
              <a:gd name="connsiteY13" fmla="*/ 393405 h 1105786"/>
              <a:gd name="connsiteX14" fmla="*/ 707066 w 1881963"/>
              <a:gd name="connsiteY14" fmla="*/ 377456 h 1105786"/>
              <a:gd name="connsiteX15" fmla="*/ 712382 w 1881963"/>
              <a:gd name="connsiteY15" fmla="*/ 318977 h 1105786"/>
              <a:gd name="connsiteX16" fmla="*/ 744280 w 1881963"/>
              <a:gd name="connsiteY16" fmla="*/ 287079 h 1105786"/>
              <a:gd name="connsiteX17" fmla="*/ 797442 w 1881963"/>
              <a:gd name="connsiteY17" fmla="*/ 244549 h 1105786"/>
              <a:gd name="connsiteX18" fmla="*/ 813391 w 1881963"/>
              <a:gd name="connsiteY18" fmla="*/ 180753 h 1105786"/>
              <a:gd name="connsiteX19" fmla="*/ 871870 w 1881963"/>
              <a:gd name="connsiteY19" fmla="*/ 116958 h 1105786"/>
              <a:gd name="connsiteX20" fmla="*/ 935666 w 1881963"/>
              <a:gd name="connsiteY20" fmla="*/ 111642 h 1105786"/>
              <a:gd name="connsiteX21" fmla="*/ 988828 w 1881963"/>
              <a:gd name="connsiteY21" fmla="*/ 79744 h 1105786"/>
              <a:gd name="connsiteX22" fmla="*/ 1068573 w 1881963"/>
              <a:gd name="connsiteY22" fmla="*/ 37214 h 1105786"/>
              <a:gd name="connsiteX23" fmla="*/ 1089838 w 1881963"/>
              <a:gd name="connsiteY23" fmla="*/ 10632 h 1105786"/>
              <a:gd name="connsiteX24" fmla="*/ 1345019 w 1881963"/>
              <a:gd name="connsiteY24" fmla="*/ 5316 h 1105786"/>
              <a:gd name="connsiteX25" fmla="*/ 1430080 w 1881963"/>
              <a:gd name="connsiteY25" fmla="*/ 37214 h 1105786"/>
              <a:gd name="connsiteX26" fmla="*/ 1467293 w 1881963"/>
              <a:gd name="connsiteY26" fmla="*/ 47846 h 1105786"/>
              <a:gd name="connsiteX27" fmla="*/ 1520456 w 1881963"/>
              <a:gd name="connsiteY27" fmla="*/ 21265 h 1105786"/>
              <a:gd name="connsiteX28" fmla="*/ 1589568 w 1881963"/>
              <a:gd name="connsiteY28" fmla="*/ 58479 h 1105786"/>
              <a:gd name="connsiteX29" fmla="*/ 1743740 w 1881963"/>
              <a:gd name="connsiteY29" fmla="*/ 63795 h 1105786"/>
              <a:gd name="connsiteX30" fmla="*/ 1780954 w 1881963"/>
              <a:gd name="connsiteY30" fmla="*/ 85060 h 1105786"/>
              <a:gd name="connsiteX31" fmla="*/ 1812852 w 1881963"/>
              <a:gd name="connsiteY31" fmla="*/ 85060 h 1105786"/>
              <a:gd name="connsiteX32" fmla="*/ 1828800 w 1881963"/>
              <a:gd name="connsiteY32" fmla="*/ 47846 h 1105786"/>
              <a:gd name="connsiteX33" fmla="*/ 1881963 w 1881963"/>
              <a:gd name="connsiteY33" fmla="*/ 0 h 110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81963" h="1105786">
                <a:moveTo>
                  <a:pt x="0" y="1105786"/>
                </a:moveTo>
                <a:cubicBezTo>
                  <a:pt x="15949" y="1089837"/>
                  <a:pt x="31898" y="1073888"/>
                  <a:pt x="37214" y="1052623"/>
                </a:cubicBezTo>
                <a:cubicBezTo>
                  <a:pt x="42530" y="1031358"/>
                  <a:pt x="26582" y="1010093"/>
                  <a:pt x="31898" y="978195"/>
                </a:cubicBezTo>
                <a:cubicBezTo>
                  <a:pt x="37214" y="946297"/>
                  <a:pt x="58479" y="893135"/>
                  <a:pt x="69112" y="861237"/>
                </a:cubicBezTo>
                <a:cubicBezTo>
                  <a:pt x="79745" y="829339"/>
                  <a:pt x="85947" y="802758"/>
                  <a:pt x="95693" y="786809"/>
                </a:cubicBezTo>
                <a:cubicBezTo>
                  <a:pt x="105439" y="770860"/>
                  <a:pt x="113414" y="785037"/>
                  <a:pt x="127591" y="765544"/>
                </a:cubicBezTo>
                <a:cubicBezTo>
                  <a:pt x="141768" y="746051"/>
                  <a:pt x="154173" y="688458"/>
                  <a:pt x="180754" y="669851"/>
                </a:cubicBezTo>
                <a:cubicBezTo>
                  <a:pt x="207335" y="651244"/>
                  <a:pt x="262271" y="661876"/>
                  <a:pt x="287080" y="653902"/>
                </a:cubicBezTo>
                <a:cubicBezTo>
                  <a:pt x="311889" y="645928"/>
                  <a:pt x="302143" y="629093"/>
                  <a:pt x="329610" y="622005"/>
                </a:cubicBezTo>
                <a:cubicBezTo>
                  <a:pt x="357077" y="614917"/>
                  <a:pt x="423530" y="616688"/>
                  <a:pt x="451884" y="611372"/>
                </a:cubicBezTo>
                <a:cubicBezTo>
                  <a:pt x="480238" y="606056"/>
                  <a:pt x="489985" y="604284"/>
                  <a:pt x="499731" y="590107"/>
                </a:cubicBezTo>
                <a:cubicBezTo>
                  <a:pt x="509477" y="575930"/>
                  <a:pt x="493528" y="551121"/>
                  <a:pt x="510363" y="526312"/>
                </a:cubicBezTo>
                <a:cubicBezTo>
                  <a:pt x="527198" y="501503"/>
                  <a:pt x="574159" y="463402"/>
                  <a:pt x="600740" y="441251"/>
                </a:cubicBezTo>
                <a:cubicBezTo>
                  <a:pt x="627321" y="419100"/>
                  <a:pt x="652131" y="404037"/>
                  <a:pt x="669852" y="393405"/>
                </a:cubicBezTo>
                <a:cubicBezTo>
                  <a:pt x="687573" y="382773"/>
                  <a:pt x="699978" y="389861"/>
                  <a:pt x="707066" y="377456"/>
                </a:cubicBezTo>
                <a:cubicBezTo>
                  <a:pt x="714154" y="365051"/>
                  <a:pt x="706180" y="334040"/>
                  <a:pt x="712382" y="318977"/>
                </a:cubicBezTo>
                <a:cubicBezTo>
                  <a:pt x="718584" y="303914"/>
                  <a:pt x="730103" y="299484"/>
                  <a:pt x="744280" y="287079"/>
                </a:cubicBezTo>
                <a:cubicBezTo>
                  <a:pt x="758457" y="274674"/>
                  <a:pt x="785924" y="262270"/>
                  <a:pt x="797442" y="244549"/>
                </a:cubicBezTo>
                <a:cubicBezTo>
                  <a:pt x="808960" y="226828"/>
                  <a:pt x="800986" y="202018"/>
                  <a:pt x="813391" y="180753"/>
                </a:cubicBezTo>
                <a:cubicBezTo>
                  <a:pt x="825796" y="159488"/>
                  <a:pt x="851491" y="128476"/>
                  <a:pt x="871870" y="116958"/>
                </a:cubicBezTo>
                <a:cubicBezTo>
                  <a:pt x="892249" y="105440"/>
                  <a:pt x="916173" y="117844"/>
                  <a:pt x="935666" y="111642"/>
                </a:cubicBezTo>
                <a:cubicBezTo>
                  <a:pt x="955159" y="105440"/>
                  <a:pt x="966677" y="92149"/>
                  <a:pt x="988828" y="79744"/>
                </a:cubicBezTo>
                <a:cubicBezTo>
                  <a:pt x="1010979" y="67339"/>
                  <a:pt x="1051738" y="48733"/>
                  <a:pt x="1068573" y="37214"/>
                </a:cubicBezTo>
                <a:cubicBezTo>
                  <a:pt x="1085408" y="25695"/>
                  <a:pt x="1043764" y="15948"/>
                  <a:pt x="1089838" y="10632"/>
                </a:cubicBezTo>
                <a:cubicBezTo>
                  <a:pt x="1135912" y="5316"/>
                  <a:pt x="1288312" y="886"/>
                  <a:pt x="1345019" y="5316"/>
                </a:cubicBezTo>
                <a:cubicBezTo>
                  <a:pt x="1401726" y="9746"/>
                  <a:pt x="1409701" y="30126"/>
                  <a:pt x="1430080" y="37214"/>
                </a:cubicBezTo>
                <a:cubicBezTo>
                  <a:pt x="1450459" y="44302"/>
                  <a:pt x="1452230" y="50504"/>
                  <a:pt x="1467293" y="47846"/>
                </a:cubicBezTo>
                <a:cubicBezTo>
                  <a:pt x="1482356" y="45188"/>
                  <a:pt x="1500077" y="19493"/>
                  <a:pt x="1520456" y="21265"/>
                </a:cubicBezTo>
                <a:cubicBezTo>
                  <a:pt x="1540835" y="23037"/>
                  <a:pt x="1552354" y="51391"/>
                  <a:pt x="1589568" y="58479"/>
                </a:cubicBezTo>
                <a:cubicBezTo>
                  <a:pt x="1626782" y="65567"/>
                  <a:pt x="1711842" y="59365"/>
                  <a:pt x="1743740" y="63795"/>
                </a:cubicBezTo>
                <a:cubicBezTo>
                  <a:pt x="1775638" y="68225"/>
                  <a:pt x="1769435" y="81516"/>
                  <a:pt x="1780954" y="85060"/>
                </a:cubicBezTo>
                <a:cubicBezTo>
                  <a:pt x="1792473" y="88604"/>
                  <a:pt x="1804878" y="91262"/>
                  <a:pt x="1812852" y="85060"/>
                </a:cubicBezTo>
                <a:cubicBezTo>
                  <a:pt x="1820826" y="78858"/>
                  <a:pt x="1817282" y="62023"/>
                  <a:pt x="1828800" y="47846"/>
                </a:cubicBezTo>
                <a:cubicBezTo>
                  <a:pt x="1840319" y="33669"/>
                  <a:pt x="1861141" y="16834"/>
                  <a:pt x="1881963" y="0"/>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625702" y="3163186"/>
            <a:ext cx="919717" cy="1052623"/>
          </a:xfrm>
          <a:custGeom>
            <a:avLst/>
            <a:gdLst>
              <a:gd name="connsiteX0" fmla="*/ 0 w 919717"/>
              <a:gd name="connsiteY0" fmla="*/ 1052623 h 1052623"/>
              <a:gd name="connsiteX1" fmla="*/ 90377 w 919717"/>
              <a:gd name="connsiteY1" fmla="*/ 962247 h 1052623"/>
              <a:gd name="connsiteX2" fmla="*/ 202019 w 919717"/>
              <a:gd name="connsiteY2" fmla="*/ 909084 h 1052623"/>
              <a:gd name="connsiteX3" fmla="*/ 228600 w 919717"/>
              <a:gd name="connsiteY3" fmla="*/ 845288 h 1052623"/>
              <a:gd name="connsiteX4" fmla="*/ 377456 w 919717"/>
              <a:gd name="connsiteY4" fmla="*/ 701749 h 1052623"/>
              <a:gd name="connsiteX5" fmla="*/ 398721 w 919717"/>
              <a:gd name="connsiteY5" fmla="*/ 622005 h 1052623"/>
              <a:gd name="connsiteX6" fmla="*/ 467833 w 919717"/>
              <a:gd name="connsiteY6" fmla="*/ 590107 h 1052623"/>
              <a:gd name="connsiteX7" fmla="*/ 515679 w 919717"/>
              <a:gd name="connsiteY7" fmla="*/ 568842 h 1052623"/>
              <a:gd name="connsiteX8" fmla="*/ 653903 w 919717"/>
              <a:gd name="connsiteY8" fmla="*/ 404037 h 1052623"/>
              <a:gd name="connsiteX9" fmla="*/ 733647 w 919717"/>
              <a:gd name="connsiteY9" fmla="*/ 419986 h 1052623"/>
              <a:gd name="connsiteX10" fmla="*/ 754912 w 919717"/>
              <a:gd name="connsiteY10" fmla="*/ 356191 h 1052623"/>
              <a:gd name="connsiteX11" fmla="*/ 829340 w 919717"/>
              <a:gd name="connsiteY11" fmla="*/ 101009 h 1052623"/>
              <a:gd name="connsiteX12" fmla="*/ 887819 w 919717"/>
              <a:gd name="connsiteY12" fmla="*/ 53163 h 1052623"/>
              <a:gd name="connsiteX13" fmla="*/ 919717 w 919717"/>
              <a:gd name="connsiteY13" fmla="*/ 0 h 10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9717" h="1052623">
                <a:moveTo>
                  <a:pt x="0" y="1052623"/>
                </a:moveTo>
                <a:cubicBezTo>
                  <a:pt x="28353" y="1019396"/>
                  <a:pt x="56707" y="986170"/>
                  <a:pt x="90377" y="962247"/>
                </a:cubicBezTo>
                <a:cubicBezTo>
                  <a:pt x="124047" y="938324"/>
                  <a:pt x="178982" y="928577"/>
                  <a:pt x="202019" y="909084"/>
                </a:cubicBezTo>
                <a:cubicBezTo>
                  <a:pt x="225056" y="889591"/>
                  <a:pt x="199361" y="879844"/>
                  <a:pt x="228600" y="845288"/>
                </a:cubicBezTo>
                <a:cubicBezTo>
                  <a:pt x="257839" y="810732"/>
                  <a:pt x="349103" y="738963"/>
                  <a:pt x="377456" y="701749"/>
                </a:cubicBezTo>
                <a:cubicBezTo>
                  <a:pt x="405809" y="664535"/>
                  <a:pt x="383658" y="640612"/>
                  <a:pt x="398721" y="622005"/>
                </a:cubicBezTo>
                <a:cubicBezTo>
                  <a:pt x="413784" y="603398"/>
                  <a:pt x="448340" y="598967"/>
                  <a:pt x="467833" y="590107"/>
                </a:cubicBezTo>
                <a:cubicBezTo>
                  <a:pt x="487326" y="581247"/>
                  <a:pt x="484667" y="599854"/>
                  <a:pt x="515679" y="568842"/>
                </a:cubicBezTo>
                <a:cubicBezTo>
                  <a:pt x="546691" y="537830"/>
                  <a:pt x="617575" y="428846"/>
                  <a:pt x="653903" y="404037"/>
                </a:cubicBezTo>
                <a:cubicBezTo>
                  <a:pt x="690231" y="379228"/>
                  <a:pt x="716812" y="427960"/>
                  <a:pt x="733647" y="419986"/>
                </a:cubicBezTo>
                <a:cubicBezTo>
                  <a:pt x="750482" y="412012"/>
                  <a:pt x="738963" y="409354"/>
                  <a:pt x="754912" y="356191"/>
                </a:cubicBezTo>
                <a:cubicBezTo>
                  <a:pt x="770861" y="303028"/>
                  <a:pt x="807189" y="151514"/>
                  <a:pt x="829340" y="101009"/>
                </a:cubicBezTo>
                <a:cubicBezTo>
                  <a:pt x="851491" y="50504"/>
                  <a:pt x="872756" y="69998"/>
                  <a:pt x="887819" y="53163"/>
                </a:cubicBezTo>
                <a:cubicBezTo>
                  <a:pt x="902882" y="36328"/>
                  <a:pt x="911299" y="18164"/>
                  <a:pt x="919717" y="0"/>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45006" y="4312693"/>
            <a:ext cx="95534" cy="3411"/>
          </a:xfrm>
          <a:custGeom>
            <a:avLst/>
            <a:gdLst>
              <a:gd name="connsiteX0" fmla="*/ 95534 w 95534"/>
              <a:gd name="connsiteY0" fmla="*/ 0 h 3411"/>
              <a:gd name="connsiteX1" fmla="*/ 0 w 95534"/>
              <a:gd name="connsiteY1" fmla="*/ 3411 h 3411"/>
            </a:gdLst>
            <a:ahLst/>
            <a:cxnLst>
              <a:cxn ang="0">
                <a:pos x="connsiteX0" y="connsiteY0"/>
              </a:cxn>
              <a:cxn ang="0">
                <a:pos x="connsiteX1" y="connsiteY1"/>
              </a:cxn>
            </a:cxnLst>
            <a:rect l="l" t="t" r="r" b="b"/>
            <a:pathLst>
              <a:path w="95534" h="3411">
                <a:moveTo>
                  <a:pt x="95534" y="0"/>
                </a:moveTo>
                <a:lnTo>
                  <a:pt x="0" y="3411"/>
                </a:ln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107976" y="5053084"/>
            <a:ext cx="102358" cy="102358"/>
          </a:xfrm>
          <a:custGeom>
            <a:avLst/>
            <a:gdLst>
              <a:gd name="connsiteX0" fmla="*/ 0 w 102358"/>
              <a:gd name="connsiteY0" fmla="*/ 102358 h 102358"/>
              <a:gd name="connsiteX1" fmla="*/ 34120 w 102358"/>
              <a:gd name="connsiteY1" fmla="*/ 58003 h 102358"/>
              <a:gd name="connsiteX2" fmla="*/ 102358 w 102358"/>
              <a:gd name="connsiteY2" fmla="*/ 0 h 102358"/>
            </a:gdLst>
            <a:ahLst/>
            <a:cxnLst>
              <a:cxn ang="0">
                <a:pos x="connsiteX0" y="connsiteY0"/>
              </a:cxn>
              <a:cxn ang="0">
                <a:pos x="connsiteX1" y="connsiteY1"/>
              </a:cxn>
              <a:cxn ang="0">
                <a:pos x="connsiteX2" y="connsiteY2"/>
              </a:cxn>
            </a:cxnLst>
            <a:rect l="l" t="t" r="r" b="b"/>
            <a:pathLst>
              <a:path w="102358" h="102358">
                <a:moveTo>
                  <a:pt x="0" y="102358"/>
                </a:moveTo>
                <a:cubicBezTo>
                  <a:pt x="8530" y="88710"/>
                  <a:pt x="17060" y="75063"/>
                  <a:pt x="34120" y="58003"/>
                </a:cubicBezTo>
                <a:cubicBezTo>
                  <a:pt x="51180" y="40943"/>
                  <a:pt x="76769" y="20471"/>
                  <a:pt x="102358" y="0"/>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610436" y="1992573"/>
            <a:ext cx="2539692" cy="3630305"/>
          </a:xfrm>
          <a:custGeom>
            <a:avLst/>
            <a:gdLst>
              <a:gd name="connsiteX0" fmla="*/ 2524836 w 2539692"/>
              <a:gd name="connsiteY0" fmla="*/ 3630305 h 3630305"/>
              <a:gd name="connsiteX1" fmla="*/ 2538483 w 2539692"/>
              <a:gd name="connsiteY1" fmla="*/ 3289111 h 3630305"/>
              <a:gd name="connsiteX2" fmla="*/ 2497540 w 2539692"/>
              <a:gd name="connsiteY2" fmla="*/ 3125337 h 3630305"/>
              <a:gd name="connsiteX3" fmla="*/ 2456597 w 2539692"/>
              <a:gd name="connsiteY3" fmla="*/ 2893326 h 3630305"/>
              <a:gd name="connsiteX4" fmla="*/ 2388358 w 2539692"/>
              <a:gd name="connsiteY4" fmla="*/ 2756848 h 3630305"/>
              <a:gd name="connsiteX5" fmla="*/ 2306471 w 2539692"/>
              <a:gd name="connsiteY5" fmla="*/ 2606723 h 3630305"/>
              <a:gd name="connsiteX6" fmla="*/ 2210937 w 2539692"/>
              <a:gd name="connsiteY6" fmla="*/ 2538484 h 3630305"/>
              <a:gd name="connsiteX7" fmla="*/ 2074460 w 2539692"/>
              <a:gd name="connsiteY7" fmla="*/ 2456597 h 3630305"/>
              <a:gd name="connsiteX8" fmla="*/ 2060812 w 2539692"/>
              <a:gd name="connsiteY8" fmla="*/ 2306472 h 3630305"/>
              <a:gd name="connsiteX9" fmla="*/ 1856095 w 2539692"/>
              <a:gd name="connsiteY9" fmla="*/ 1978926 h 3630305"/>
              <a:gd name="connsiteX10" fmla="*/ 1746913 w 2539692"/>
              <a:gd name="connsiteY10" fmla="*/ 1815152 h 3630305"/>
              <a:gd name="connsiteX11" fmla="*/ 1705970 w 2539692"/>
              <a:gd name="connsiteY11" fmla="*/ 1583140 h 3630305"/>
              <a:gd name="connsiteX12" fmla="*/ 1665027 w 2539692"/>
              <a:gd name="connsiteY12" fmla="*/ 1446663 h 3630305"/>
              <a:gd name="connsiteX13" fmla="*/ 1569492 w 2539692"/>
              <a:gd name="connsiteY13" fmla="*/ 1392072 h 3630305"/>
              <a:gd name="connsiteX14" fmla="*/ 1214651 w 2539692"/>
              <a:gd name="connsiteY14" fmla="*/ 1282890 h 3630305"/>
              <a:gd name="connsiteX15" fmla="*/ 1201003 w 2539692"/>
              <a:gd name="connsiteY15" fmla="*/ 1187355 h 3630305"/>
              <a:gd name="connsiteX16" fmla="*/ 1187355 w 2539692"/>
              <a:gd name="connsiteY16" fmla="*/ 1078173 h 3630305"/>
              <a:gd name="connsiteX17" fmla="*/ 1064525 w 2539692"/>
              <a:gd name="connsiteY17" fmla="*/ 996287 h 3630305"/>
              <a:gd name="connsiteX18" fmla="*/ 818865 w 2539692"/>
              <a:gd name="connsiteY18" fmla="*/ 818866 h 3630305"/>
              <a:gd name="connsiteX19" fmla="*/ 668740 w 2539692"/>
              <a:gd name="connsiteY19" fmla="*/ 614149 h 3630305"/>
              <a:gd name="connsiteX20" fmla="*/ 150125 w 2539692"/>
              <a:gd name="connsiteY20" fmla="*/ 368490 h 3630305"/>
              <a:gd name="connsiteX21" fmla="*/ 81886 w 2539692"/>
              <a:gd name="connsiteY21" fmla="*/ 272955 h 3630305"/>
              <a:gd name="connsiteX22" fmla="*/ 0 w 2539692"/>
              <a:gd name="connsiteY22" fmla="*/ 0 h 36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39692" h="3630305">
                <a:moveTo>
                  <a:pt x="2524836" y="3630305"/>
                </a:moveTo>
                <a:cubicBezTo>
                  <a:pt x="2533934" y="3501788"/>
                  <a:pt x="2543032" y="3373272"/>
                  <a:pt x="2538483" y="3289111"/>
                </a:cubicBezTo>
                <a:cubicBezTo>
                  <a:pt x="2533934" y="3204950"/>
                  <a:pt x="2511188" y="3191301"/>
                  <a:pt x="2497540" y="3125337"/>
                </a:cubicBezTo>
                <a:cubicBezTo>
                  <a:pt x="2483892" y="3059373"/>
                  <a:pt x="2474794" y="2954741"/>
                  <a:pt x="2456597" y="2893326"/>
                </a:cubicBezTo>
                <a:cubicBezTo>
                  <a:pt x="2438400" y="2831911"/>
                  <a:pt x="2413379" y="2804615"/>
                  <a:pt x="2388358" y="2756848"/>
                </a:cubicBezTo>
                <a:cubicBezTo>
                  <a:pt x="2363337" y="2709081"/>
                  <a:pt x="2336041" y="2643117"/>
                  <a:pt x="2306471" y="2606723"/>
                </a:cubicBezTo>
                <a:cubicBezTo>
                  <a:pt x="2276901" y="2570329"/>
                  <a:pt x="2249605" y="2563505"/>
                  <a:pt x="2210937" y="2538484"/>
                </a:cubicBezTo>
                <a:cubicBezTo>
                  <a:pt x="2172268" y="2513463"/>
                  <a:pt x="2099481" y="2495266"/>
                  <a:pt x="2074460" y="2456597"/>
                </a:cubicBezTo>
                <a:cubicBezTo>
                  <a:pt x="2049439" y="2417928"/>
                  <a:pt x="2097206" y="2386084"/>
                  <a:pt x="2060812" y="2306472"/>
                </a:cubicBezTo>
                <a:cubicBezTo>
                  <a:pt x="2024418" y="2226860"/>
                  <a:pt x="1908411" y="2060813"/>
                  <a:pt x="1856095" y="1978926"/>
                </a:cubicBezTo>
                <a:cubicBezTo>
                  <a:pt x="1803779" y="1897039"/>
                  <a:pt x="1771934" y="1881116"/>
                  <a:pt x="1746913" y="1815152"/>
                </a:cubicBezTo>
                <a:cubicBezTo>
                  <a:pt x="1721892" y="1749188"/>
                  <a:pt x="1719618" y="1644555"/>
                  <a:pt x="1705970" y="1583140"/>
                </a:cubicBezTo>
                <a:cubicBezTo>
                  <a:pt x="1692322" y="1521725"/>
                  <a:pt x="1687773" y="1478508"/>
                  <a:pt x="1665027" y="1446663"/>
                </a:cubicBezTo>
                <a:cubicBezTo>
                  <a:pt x="1642281" y="1414818"/>
                  <a:pt x="1644555" y="1419367"/>
                  <a:pt x="1569492" y="1392072"/>
                </a:cubicBezTo>
                <a:cubicBezTo>
                  <a:pt x="1494429" y="1364776"/>
                  <a:pt x="1276066" y="1317009"/>
                  <a:pt x="1214651" y="1282890"/>
                </a:cubicBezTo>
                <a:cubicBezTo>
                  <a:pt x="1153236" y="1248771"/>
                  <a:pt x="1205552" y="1221474"/>
                  <a:pt x="1201003" y="1187355"/>
                </a:cubicBezTo>
                <a:cubicBezTo>
                  <a:pt x="1196454" y="1153235"/>
                  <a:pt x="1210101" y="1110018"/>
                  <a:pt x="1187355" y="1078173"/>
                </a:cubicBezTo>
                <a:cubicBezTo>
                  <a:pt x="1164609" y="1046328"/>
                  <a:pt x="1125940" y="1039505"/>
                  <a:pt x="1064525" y="996287"/>
                </a:cubicBezTo>
                <a:cubicBezTo>
                  <a:pt x="1003110" y="953069"/>
                  <a:pt x="884829" y="882556"/>
                  <a:pt x="818865" y="818866"/>
                </a:cubicBezTo>
                <a:cubicBezTo>
                  <a:pt x="752901" y="755176"/>
                  <a:pt x="780197" y="689212"/>
                  <a:pt x="668740" y="614149"/>
                </a:cubicBezTo>
                <a:cubicBezTo>
                  <a:pt x="557283" y="539086"/>
                  <a:pt x="247934" y="425356"/>
                  <a:pt x="150125" y="368490"/>
                </a:cubicBezTo>
                <a:cubicBezTo>
                  <a:pt x="52316" y="311624"/>
                  <a:pt x="106907" y="334370"/>
                  <a:pt x="81886" y="272955"/>
                </a:cubicBezTo>
                <a:cubicBezTo>
                  <a:pt x="56865" y="211540"/>
                  <a:pt x="28432" y="105770"/>
                  <a:pt x="0" y="0"/>
                </a:cubicBez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a:xfrm>
            <a:off x="7087130" y="1915254"/>
            <a:ext cx="171472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US 41</a:t>
            </a:r>
          </a:p>
          <a:p>
            <a:r>
              <a:rPr lang="en-US" dirty="0" smtClean="0"/>
              <a:t>US 51</a:t>
            </a:r>
          </a:p>
          <a:p>
            <a:r>
              <a:rPr lang="en-US" dirty="0" smtClean="0"/>
              <a:t>US 53</a:t>
            </a:r>
          </a:p>
          <a:p>
            <a:r>
              <a:rPr lang="en-US" dirty="0" smtClean="0"/>
              <a:t>US 151</a:t>
            </a:r>
          </a:p>
          <a:p>
            <a:r>
              <a:rPr lang="en-US" dirty="0" smtClean="0"/>
              <a:t>WIS 26</a:t>
            </a:r>
          </a:p>
          <a:p>
            <a:r>
              <a:rPr lang="en-US" dirty="0" smtClean="0"/>
              <a:t>WIS 30</a:t>
            </a:r>
          </a:p>
          <a:p>
            <a:endParaRPr lang="en-US" dirty="0"/>
          </a:p>
        </p:txBody>
      </p:sp>
    </p:spTree>
    <p:extLst>
      <p:ext uri="{BB962C8B-B14F-4D97-AF65-F5344CB8AC3E}">
        <p14:creationId xmlns:p14="http://schemas.microsoft.com/office/powerpoint/2010/main" val="2364860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Priority Roadways</a:t>
            </a:r>
            <a:br>
              <a:rPr lang="en-US" dirty="0" smtClean="0"/>
            </a:br>
            <a:r>
              <a:rPr lang="en-US" dirty="0" smtClean="0"/>
              <a:t>Northwest Region</a:t>
            </a:r>
            <a:endParaRPr lang="en-US" dirty="0"/>
          </a:p>
        </p:txBody>
      </p:sp>
      <p:sp>
        <p:nvSpPr>
          <p:cNvPr id="3" name="Content Placeholder 2"/>
          <p:cNvSpPr>
            <a:spLocks noGrp="1"/>
          </p:cNvSpPr>
          <p:nvPr>
            <p:ph idx="1"/>
          </p:nvPr>
        </p:nvSpPr>
        <p:spPr>
          <a:xfrm>
            <a:off x="5085749" y="1668463"/>
            <a:ext cx="3474720" cy="4351338"/>
          </a:xfrm>
        </p:spPr>
        <p:txBody>
          <a:bodyPr/>
          <a:lstStyle/>
          <a:p>
            <a:r>
              <a:rPr lang="en-US" dirty="0" smtClean="0"/>
              <a:t>I-94</a:t>
            </a:r>
          </a:p>
          <a:p>
            <a:r>
              <a:rPr lang="en-US" dirty="0" smtClean="0"/>
              <a:t>I-535</a:t>
            </a:r>
          </a:p>
          <a:p>
            <a:r>
              <a:rPr lang="en-US" dirty="0"/>
              <a:t>US </a:t>
            </a:r>
            <a:r>
              <a:rPr lang="en-US" dirty="0" smtClean="0"/>
              <a:t>53</a:t>
            </a:r>
          </a:p>
          <a:p>
            <a:r>
              <a:rPr lang="en-US" dirty="0" smtClean="0"/>
              <a:t>WIS 29</a:t>
            </a:r>
            <a:endParaRPr lang="en-US" dirty="0"/>
          </a:p>
        </p:txBody>
      </p:sp>
      <p:pic>
        <p:nvPicPr>
          <p:cNvPr id="4" name="Picture 3"/>
          <p:cNvPicPr>
            <a:picLocks noChangeAspect="1"/>
          </p:cNvPicPr>
          <p:nvPr/>
        </p:nvPicPr>
        <p:blipFill rotWithShape="1">
          <a:blip r:embed="rId3"/>
          <a:srcRect l="7807" t="1764" r="7648" b="1201"/>
          <a:stretch/>
        </p:blipFill>
        <p:spPr>
          <a:xfrm>
            <a:off x="100008" y="201623"/>
            <a:ext cx="4229100" cy="6286500"/>
          </a:xfrm>
          <a:prstGeom prst="rect">
            <a:avLst/>
          </a:prstGeom>
          <a:ln w="12700">
            <a:solidFill>
              <a:schemeClr val="tx1"/>
            </a:solidFill>
          </a:ln>
        </p:spPr>
      </p:pic>
      <p:sp>
        <p:nvSpPr>
          <p:cNvPr id="7" name="Freeform 6"/>
          <p:cNvSpPr/>
          <p:nvPr/>
        </p:nvSpPr>
        <p:spPr>
          <a:xfrm>
            <a:off x="1330656" y="887105"/>
            <a:ext cx="75063" cy="81887"/>
          </a:xfrm>
          <a:custGeom>
            <a:avLst/>
            <a:gdLst>
              <a:gd name="connsiteX0" fmla="*/ 0 w 75063"/>
              <a:gd name="connsiteY0" fmla="*/ 0 h 81887"/>
              <a:gd name="connsiteX1" fmla="*/ 75063 w 75063"/>
              <a:gd name="connsiteY1" fmla="*/ 81887 h 81887"/>
              <a:gd name="connsiteX2" fmla="*/ 75063 w 75063"/>
              <a:gd name="connsiteY2" fmla="*/ 81887 h 81887"/>
            </a:gdLst>
            <a:ahLst/>
            <a:cxnLst>
              <a:cxn ang="0">
                <a:pos x="connsiteX0" y="connsiteY0"/>
              </a:cxn>
              <a:cxn ang="0">
                <a:pos x="connsiteX1" y="connsiteY1"/>
              </a:cxn>
              <a:cxn ang="0">
                <a:pos x="connsiteX2" y="connsiteY2"/>
              </a:cxn>
            </a:cxnLst>
            <a:rect l="l" t="t" r="r" b="b"/>
            <a:pathLst>
              <a:path w="75063" h="81887">
                <a:moveTo>
                  <a:pt x="0" y="0"/>
                </a:moveTo>
                <a:lnTo>
                  <a:pt x="75063" y="81887"/>
                </a:lnTo>
                <a:lnTo>
                  <a:pt x="75063" y="81887"/>
                </a:lnTo>
              </a:path>
            </a:pathLst>
          </a:custGeom>
          <a:noFill/>
          <a:ln w="127000">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787564" y="3343701"/>
            <a:ext cx="478310" cy="1460311"/>
          </a:xfrm>
          <a:custGeom>
            <a:avLst/>
            <a:gdLst>
              <a:gd name="connsiteX0" fmla="*/ 293 w 478310"/>
              <a:gd name="connsiteY0" fmla="*/ 0 h 1501254"/>
              <a:gd name="connsiteX1" fmla="*/ 7117 w 478310"/>
              <a:gd name="connsiteY1" fmla="*/ 232012 h 1501254"/>
              <a:gd name="connsiteX2" fmla="*/ 48060 w 478310"/>
              <a:gd name="connsiteY2" fmla="*/ 286603 h 1501254"/>
              <a:gd name="connsiteX3" fmla="*/ 95827 w 478310"/>
              <a:gd name="connsiteY3" fmla="*/ 354842 h 1501254"/>
              <a:gd name="connsiteX4" fmla="*/ 150418 w 478310"/>
              <a:gd name="connsiteY4" fmla="*/ 429905 h 1501254"/>
              <a:gd name="connsiteX5" fmla="*/ 239129 w 478310"/>
              <a:gd name="connsiteY5" fmla="*/ 600502 h 1501254"/>
              <a:gd name="connsiteX6" fmla="*/ 307367 w 478310"/>
              <a:gd name="connsiteY6" fmla="*/ 689212 h 1501254"/>
              <a:gd name="connsiteX7" fmla="*/ 334663 w 478310"/>
              <a:gd name="connsiteY7" fmla="*/ 791571 h 1501254"/>
              <a:gd name="connsiteX8" fmla="*/ 396078 w 478310"/>
              <a:gd name="connsiteY8" fmla="*/ 866633 h 1501254"/>
              <a:gd name="connsiteX9" fmla="*/ 430197 w 478310"/>
              <a:gd name="connsiteY9" fmla="*/ 1016759 h 1501254"/>
              <a:gd name="connsiteX10" fmla="*/ 450669 w 478310"/>
              <a:gd name="connsiteY10" fmla="*/ 1153236 h 1501254"/>
              <a:gd name="connsiteX11" fmla="*/ 477964 w 478310"/>
              <a:gd name="connsiteY11" fmla="*/ 1262418 h 1501254"/>
              <a:gd name="connsiteX12" fmla="*/ 430197 w 478310"/>
              <a:gd name="connsiteY12" fmla="*/ 1344305 h 1501254"/>
              <a:gd name="connsiteX13" fmla="*/ 409726 w 478310"/>
              <a:gd name="connsiteY13" fmla="*/ 1473959 h 1501254"/>
              <a:gd name="connsiteX14" fmla="*/ 416549 w 478310"/>
              <a:gd name="connsiteY14" fmla="*/ 1501254 h 150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310" h="1501254">
                <a:moveTo>
                  <a:pt x="293" y="0"/>
                </a:moveTo>
                <a:cubicBezTo>
                  <a:pt x="-276" y="92122"/>
                  <a:pt x="-844" y="184245"/>
                  <a:pt x="7117" y="232012"/>
                </a:cubicBezTo>
                <a:cubicBezTo>
                  <a:pt x="15078" y="279779"/>
                  <a:pt x="33275" y="266131"/>
                  <a:pt x="48060" y="286603"/>
                </a:cubicBezTo>
                <a:cubicBezTo>
                  <a:pt x="62845" y="307075"/>
                  <a:pt x="78767" y="330958"/>
                  <a:pt x="95827" y="354842"/>
                </a:cubicBezTo>
                <a:cubicBezTo>
                  <a:pt x="112887" y="378726"/>
                  <a:pt x="126534" y="388962"/>
                  <a:pt x="150418" y="429905"/>
                </a:cubicBezTo>
                <a:cubicBezTo>
                  <a:pt x="174302" y="470848"/>
                  <a:pt x="212971" y="557284"/>
                  <a:pt x="239129" y="600502"/>
                </a:cubicBezTo>
                <a:cubicBezTo>
                  <a:pt x="265287" y="643720"/>
                  <a:pt x="291445" y="657367"/>
                  <a:pt x="307367" y="689212"/>
                </a:cubicBezTo>
                <a:cubicBezTo>
                  <a:pt x="323289" y="721057"/>
                  <a:pt x="319878" y="762001"/>
                  <a:pt x="334663" y="791571"/>
                </a:cubicBezTo>
                <a:cubicBezTo>
                  <a:pt x="349448" y="821141"/>
                  <a:pt x="380156" y="829102"/>
                  <a:pt x="396078" y="866633"/>
                </a:cubicBezTo>
                <a:cubicBezTo>
                  <a:pt x="412000" y="904164"/>
                  <a:pt x="421099" y="968992"/>
                  <a:pt x="430197" y="1016759"/>
                </a:cubicBezTo>
                <a:cubicBezTo>
                  <a:pt x="439295" y="1064526"/>
                  <a:pt x="442708" y="1112293"/>
                  <a:pt x="450669" y="1153236"/>
                </a:cubicBezTo>
                <a:cubicBezTo>
                  <a:pt x="458630" y="1194179"/>
                  <a:pt x="481376" y="1230573"/>
                  <a:pt x="477964" y="1262418"/>
                </a:cubicBezTo>
                <a:cubicBezTo>
                  <a:pt x="474552" y="1294263"/>
                  <a:pt x="441570" y="1309048"/>
                  <a:pt x="430197" y="1344305"/>
                </a:cubicBezTo>
                <a:cubicBezTo>
                  <a:pt x="418824" y="1379562"/>
                  <a:pt x="412001" y="1447801"/>
                  <a:pt x="409726" y="1473959"/>
                </a:cubicBezTo>
                <a:cubicBezTo>
                  <a:pt x="407451" y="1500117"/>
                  <a:pt x="412000" y="1500685"/>
                  <a:pt x="416549" y="1501254"/>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61507" y="4397787"/>
            <a:ext cx="3040912" cy="1641506"/>
          </a:xfrm>
          <a:custGeom>
            <a:avLst/>
            <a:gdLst>
              <a:gd name="connsiteX0" fmla="*/ 3040912 w 3040912"/>
              <a:gd name="connsiteY0" fmla="*/ 1641506 h 1641506"/>
              <a:gd name="connsiteX1" fmla="*/ 2636874 w 3040912"/>
              <a:gd name="connsiteY1" fmla="*/ 1333162 h 1641506"/>
              <a:gd name="connsiteX2" fmla="*/ 2445488 w 3040912"/>
              <a:gd name="connsiteY2" fmla="*/ 1184306 h 1641506"/>
              <a:gd name="connsiteX3" fmla="*/ 2254102 w 3040912"/>
              <a:gd name="connsiteY3" fmla="*/ 929125 h 1641506"/>
              <a:gd name="connsiteX4" fmla="*/ 2115879 w 3040912"/>
              <a:gd name="connsiteY4" fmla="*/ 727106 h 1641506"/>
              <a:gd name="connsiteX5" fmla="*/ 2041451 w 3040912"/>
              <a:gd name="connsiteY5" fmla="*/ 673943 h 1641506"/>
              <a:gd name="connsiteX6" fmla="*/ 1903228 w 3040912"/>
              <a:gd name="connsiteY6" fmla="*/ 440027 h 1641506"/>
              <a:gd name="connsiteX7" fmla="*/ 1743740 w 3040912"/>
              <a:gd name="connsiteY7" fmla="*/ 418762 h 1641506"/>
              <a:gd name="connsiteX8" fmla="*/ 1679944 w 3040912"/>
              <a:gd name="connsiteY8" fmla="*/ 354966 h 1641506"/>
              <a:gd name="connsiteX9" fmla="*/ 1584251 w 3040912"/>
              <a:gd name="connsiteY9" fmla="*/ 259273 h 1641506"/>
              <a:gd name="connsiteX10" fmla="*/ 1382233 w 3040912"/>
              <a:gd name="connsiteY10" fmla="*/ 163580 h 1641506"/>
              <a:gd name="connsiteX11" fmla="*/ 1137684 w 3040912"/>
              <a:gd name="connsiteY11" fmla="*/ 142315 h 1641506"/>
              <a:gd name="connsiteX12" fmla="*/ 882502 w 3040912"/>
              <a:gd name="connsiteY12" fmla="*/ 99785 h 1641506"/>
              <a:gd name="connsiteX13" fmla="*/ 489098 w 3040912"/>
              <a:gd name="connsiteY13" fmla="*/ 57255 h 1641506"/>
              <a:gd name="connsiteX14" fmla="*/ 361507 w 3040912"/>
              <a:gd name="connsiteY14" fmla="*/ 46622 h 1641506"/>
              <a:gd name="connsiteX15" fmla="*/ 233916 w 3040912"/>
              <a:gd name="connsiteY15" fmla="*/ 4092 h 1641506"/>
              <a:gd name="connsiteX16" fmla="*/ 0 w 3040912"/>
              <a:gd name="connsiteY16" fmla="*/ 4092 h 164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912" h="1641506">
                <a:moveTo>
                  <a:pt x="3040912" y="1641506"/>
                </a:moveTo>
                <a:lnTo>
                  <a:pt x="2636874" y="1333162"/>
                </a:lnTo>
                <a:cubicBezTo>
                  <a:pt x="2537637" y="1256962"/>
                  <a:pt x="2509283" y="1251645"/>
                  <a:pt x="2445488" y="1184306"/>
                </a:cubicBezTo>
                <a:cubicBezTo>
                  <a:pt x="2381693" y="1116967"/>
                  <a:pt x="2309037" y="1005325"/>
                  <a:pt x="2254102" y="929125"/>
                </a:cubicBezTo>
                <a:cubicBezTo>
                  <a:pt x="2199167" y="852925"/>
                  <a:pt x="2151321" y="769636"/>
                  <a:pt x="2115879" y="727106"/>
                </a:cubicBezTo>
                <a:cubicBezTo>
                  <a:pt x="2080437" y="684576"/>
                  <a:pt x="2076893" y="721789"/>
                  <a:pt x="2041451" y="673943"/>
                </a:cubicBezTo>
                <a:cubicBezTo>
                  <a:pt x="2006009" y="626096"/>
                  <a:pt x="1952846" y="482557"/>
                  <a:pt x="1903228" y="440027"/>
                </a:cubicBezTo>
                <a:cubicBezTo>
                  <a:pt x="1853610" y="397497"/>
                  <a:pt x="1780954" y="432939"/>
                  <a:pt x="1743740" y="418762"/>
                </a:cubicBezTo>
                <a:cubicBezTo>
                  <a:pt x="1706526" y="404585"/>
                  <a:pt x="1679944" y="354966"/>
                  <a:pt x="1679944" y="354966"/>
                </a:cubicBezTo>
                <a:cubicBezTo>
                  <a:pt x="1653363" y="328385"/>
                  <a:pt x="1633869" y="291171"/>
                  <a:pt x="1584251" y="259273"/>
                </a:cubicBezTo>
                <a:cubicBezTo>
                  <a:pt x="1534633" y="227375"/>
                  <a:pt x="1456661" y="183073"/>
                  <a:pt x="1382233" y="163580"/>
                </a:cubicBezTo>
                <a:cubicBezTo>
                  <a:pt x="1307805" y="144087"/>
                  <a:pt x="1220972" y="152947"/>
                  <a:pt x="1137684" y="142315"/>
                </a:cubicBezTo>
                <a:cubicBezTo>
                  <a:pt x="1054396" y="131683"/>
                  <a:pt x="990600" y="113962"/>
                  <a:pt x="882502" y="99785"/>
                </a:cubicBezTo>
                <a:cubicBezTo>
                  <a:pt x="774404" y="85608"/>
                  <a:pt x="575931" y="66116"/>
                  <a:pt x="489098" y="57255"/>
                </a:cubicBezTo>
                <a:cubicBezTo>
                  <a:pt x="402265" y="48394"/>
                  <a:pt x="404037" y="55483"/>
                  <a:pt x="361507" y="46622"/>
                </a:cubicBezTo>
                <a:cubicBezTo>
                  <a:pt x="318977" y="37761"/>
                  <a:pt x="294167" y="11180"/>
                  <a:pt x="233916" y="4092"/>
                </a:cubicBezTo>
                <a:cubicBezTo>
                  <a:pt x="173665" y="-2996"/>
                  <a:pt x="86832" y="548"/>
                  <a:pt x="0" y="4092"/>
                </a:cubicBez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006221" y="4486235"/>
            <a:ext cx="627797" cy="92809"/>
          </a:xfrm>
          <a:custGeom>
            <a:avLst/>
            <a:gdLst>
              <a:gd name="connsiteX0" fmla="*/ 0 w 627797"/>
              <a:gd name="connsiteY0" fmla="*/ 78941 h 92809"/>
              <a:gd name="connsiteX1" fmla="*/ 54591 w 627797"/>
              <a:gd name="connsiteY1" fmla="*/ 92589 h 92809"/>
              <a:gd name="connsiteX2" fmla="*/ 170597 w 627797"/>
              <a:gd name="connsiteY2" fmla="*/ 85765 h 92809"/>
              <a:gd name="connsiteX3" fmla="*/ 272955 w 627797"/>
              <a:gd name="connsiteY3" fmla="*/ 65293 h 92809"/>
              <a:gd name="connsiteX4" fmla="*/ 348018 w 627797"/>
              <a:gd name="connsiteY4" fmla="*/ 37998 h 92809"/>
              <a:gd name="connsiteX5" fmla="*/ 395785 w 627797"/>
              <a:gd name="connsiteY5" fmla="*/ 65293 h 92809"/>
              <a:gd name="connsiteX6" fmla="*/ 504967 w 627797"/>
              <a:gd name="connsiteY6" fmla="*/ 78941 h 92809"/>
              <a:gd name="connsiteX7" fmla="*/ 552734 w 627797"/>
              <a:gd name="connsiteY7" fmla="*/ 3878 h 92809"/>
              <a:gd name="connsiteX8" fmla="*/ 627797 w 627797"/>
              <a:gd name="connsiteY8" fmla="*/ 17526 h 9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797" h="92809">
                <a:moveTo>
                  <a:pt x="0" y="78941"/>
                </a:moveTo>
                <a:cubicBezTo>
                  <a:pt x="13079" y="85196"/>
                  <a:pt x="26158" y="91452"/>
                  <a:pt x="54591" y="92589"/>
                </a:cubicBezTo>
                <a:cubicBezTo>
                  <a:pt x="83024" y="93726"/>
                  <a:pt x="134203" y="90314"/>
                  <a:pt x="170597" y="85765"/>
                </a:cubicBezTo>
                <a:cubicBezTo>
                  <a:pt x="206991" y="81216"/>
                  <a:pt x="243385" y="73254"/>
                  <a:pt x="272955" y="65293"/>
                </a:cubicBezTo>
                <a:cubicBezTo>
                  <a:pt x="302525" y="57332"/>
                  <a:pt x="327546" y="37998"/>
                  <a:pt x="348018" y="37998"/>
                </a:cubicBezTo>
                <a:cubicBezTo>
                  <a:pt x="368490" y="37998"/>
                  <a:pt x="369627" y="58469"/>
                  <a:pt x="395785" y="65293"/>
                </a:cubicBezTo>
                <a:cubicBezTo>
                  <a:pt x="421943" y="72117"/>
                  <a:pt x="478809" y="89177"/>
                  <a:pt x="504967" y="78941"/>
                </a:cubicBezTo>
                <a:cubicBezTo>
                  <a:pt x="531125" y="68705"/>
                  <a:pt x="532262" y="14114"/>
                  <a:pt x="552734" y="3878"/>
                </a:cubicBezTo>
                <a:cubicBezTo>
                  <a:pt x="573206" y="-6358"/>
                  <a:pt x="600501" y="5584"/>
                  <a:pt x="627797" y="17526"/>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498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Introductions</a:t>
            </a:r>
            <a:endParaRPr lang="en-US" dirty="0"/>
          </a:p>
        </p:txBody>
      </p:sp>
      <p:sp>
        <p:nvSpPr>
          <p:cNvPr id="7" name="Text Placeholder 6"/>
          <p:cNvSpPr>
            <a:spLocks noGrp="1"/>
          </p:cNvSpPr>
          <p:nvPr>
            <p:ph type="body" idx="1"/>
          </p:nvPr>
        </p:nvSpPr>
        <p:spPr>
          <a:xfrm>
            <a:off x="432731" y="1681163"/>
            <a:ext cx="3868340" cy="823912"/>
          </a:xfrm>
        </p:spPr>
        <p:txBody>
          <a:bodyPr>
            <a:normAutofit/>
          </a:bodyPr>
          <a:lstStyle/>
          <a:p>
            <a:r>
              <a:rPr lang="en-US" sz="2800" dirty="0" smtClean="0">
                <a:solidFill>
                  <a:srgbClr val="C00000"/>
                </a:solidFill>
              </a:rPr>
              <a:t>Brian Sippel</a:t>
            </a:r>
            <a:endParaRPr lang="en-US" sz="2800" dirty="0">
              <a:solidFill>
                <a:srgbClr val="C00000"/>
              </a:solidFill>
            </a:endParaRPr>
          </a:p>
        </p:txBody>
      </p:sp>
      <p:sp>
        <p:nvSpPr>
          <p:cNvPr id="8" name="Content Placeholder 7"/>
          <p:cNvSpPr>
            <a:spLocks noGrp="1"/>
          </p:cNvSpPr>
          <p:nvPr>
            <p:ph sz="half" idx="2"/>
          </p:nvPr>
        </p:nvSpPr>
        <p:spPr>
          <a:xfrm>
            <a:off x="432731" y="2505075"/>
            <a:ext cx="4363202" cy="3684588"/>
          </a:xfrm>
        </p:spPr>
        <p:txBody>
          <a:bodyPr/>
          <a:lstStyle/>
          <a:p>
            <a:pPr marL="0" indent="0">
              <a:buNone/>
            </a:pPr>
            <a:r>
              <a:rPr lang="en-US" b="1" dirty="0" err="1" smtClean="0"/>
              <a:t>WisDOT</a:t>
            </a:r>
            <a:r>
              <a:rPr lang="en-US" b="1" dirty="0" smtClean="0"/>
              <a:t> - BTO</a:t>
            </a:r>
          </a:p>
          <a:p>
            <a:pPr marL="0" indent="0">
              <a:buNone/>
            </a:pPr>
            <a:r>
              <a:rPr lang="en-US" b="1" dirty="0" smtClean="0"/>
              <a:t>Work Zone Management</a:t>
            </a:r>
          </a:p>
          <a:p>
            <a:pPr marL="0" indent="0">
              <a:buNone/>
            </a:pPr>
            <a:r>
              <a:rPr lang="en-US" dirty="0" smtClean="0"/>
              <a:t>(414) 322-4185</a:t>
            </a:r>
          </a:p>
          <a:p>
            <a:pPr marL="0" indent="0">
              <a:buNone/>
            </a:pPr>
            <a:r>
              <a:rPr lang="en-US" dirty="0" smtClean="0">
                <a:hlinkClick r:id="rId3"/>
              </a:rPr>
              <a:t>Brian.sippel@dot.wi.gov</a:t>
            </a:r>
            <a:endParaRPr lang="en-US" dirty="0" smtClean="0"/>
          </a:p>
          <a:p>
            <a:pPr marL="0" indent="0">
              <a:buNone/>
            </a:pPr>
            <a:endParaRPr lang="en-US" dirty="0"/>
          </a:p>
        </p:txBody>
      </p:sp>
      <p:sp>
        <p:nvSpPr>
          <p:cNvPr id="9" name="Text Placeholder 8"/>
          <p:cNvSpPr>
            <a:spLocks noGrp="1"/>
          </p:cNvSpPr>
          <p:nvPr>
            <p:ph type="body" sz="quarter" idx="3"/>
          </p:nvPr>
        </p:nvSpPr>
        <p:spPr>
          <a:xfrm>
            <a:off x="4795934" y="1701672"/>
            <a:ext cx="3887391" cy="823912"/>
          </a:xfrm>
        </p:spPr>
        <p:txBody>
          <a:bodyPr>
            <a:normAutofit/>
          </a:bodyPr>
          <a:lstStyle/>
          <a:p>
            <a:r>
              <a:rPr lang="en-US" sz="2800" dirty="0" smtClean="0">
                <a:solidFill>
                  <a:srgbClr val="C00000"/>
                </a:solidFill>
              </a:rPr>
              <a:t>Scott </a:t>
            </a:r>
            <a:r>
              <a:rPr lang="en-US" sz="2800" dirty="0" err="1" smtClean="0">
                <a:solidFill>
                  <a:srgbClr val="C00000"/>
                </a:solidFill>
              </a:rPr>
              <a:t>Kozlik</a:t>
            </a:r>
            <a:endParaRPr lang="en-US" sz="2800" dirty="0">
              <a:solidFill>
                <a:srgbClr val="C00000"/>
              </a:solidFill>
            </a:endParaRPr>
          </a:p>
        </p:txBody>
      </p:sp>
      <p:sp>
        <p:nvSpPr>
          <p:cNvPr id="10" name="Content Placeholder 9"/>
          <p:cNvSpPr>
            <a:spLocks noGrp="1"/>
          </p:cNvSpPr>
          <p:nvPr>
            <p:ph sz="quarter" idx="4"/>
          </p:nvPr>
        </p:nvSpPr>
        <p:spPr>
          <a:xfrm>
            <a:off x="4795935" y="2505075"/>
            <a:ext cx="4084500" cy="3684588"/>
          </a:xfrm>
        </p:spPr>
        <p:txBody>
          <a:bodyPr/>
          <a:lstStyle/>
          <a:p>
            <a:pPr marL="0" indent="0">
              <a:buNone/>
            </a:pPr>
            <a:r>
              <a:rPr lang="en-US" b="1" dirty="0" err="1" smtClean="0"/>
              <a:t>WisDOT</a:t>
            </a:r>
            <a:r>
              <a:rPr lang="en-US" b="1" dirty="0"/>
              <a:t> </a:t>
            </a:r>
            <a:r>
              <a:rPr lang="en-US" b="1" dirty="0" smtClean="0"/>
              <a:t>- BTO</a:t>
            </a:r>
          </a:p>
          <a:p>
            <a:pPr marL="0" indent="0">
              <a:buNone/>
            </a:pPr>
            <a:r>
              <a:rPr lang="en-US" b="1" dirty="0" smtClean="0"/>
              <a:t>STOC</a:t>
            </a:r>
          </a:p>
          <a:p>
            <a:pPr marL="0" indent="0">
              <a:buNone/>
            </a:pPr>
            <a:r>
              <a:rPr lang="en-US" dirty="0" smtClean="0"/>
              <a:t>(414) 227-2161</a:t>
            </a:r>
          </a:p>
          <a:p>
            <a:pPr marL="0" indent="0">
              <a:buNone/>
            </a:pPr>
            <a:r>
              <a:rPr lang="en-US" dirty="0" smtClean="0">
                <a:hlinkClick r:id="rId4"/>
              </a:rPr>
              <a:t>Scott.kozlik@dot.wi.gov</a:t>
            </a:r>
            <a:endParaRPr lang="en-US" dirty="0" smtClean="0"/>
          </a:p>
          <a:p>
            <a:pPr marL="0" indent="0">
              <a:buNone/>
            </a:pPr>
            <a:endParaRPr lang="en-US" dirty="0"/>
          </a:p>
        </p:txBody>
      </p:sp>
      <p:sp>
        <p:nvSpPr>
          <p:cNvPr id="11" name="Content Placeholder 7"/>
          <p:cNvSpPr txBox="1">
            <a:spLocks/>
          </p:cNvSpPr>
          <p:nvPr/>
        </p:nvSpPr>
        <p:spPr>
          <a:xfrm>
            <a:off x="432731" y="4749281"/>
            <a:ext cx="8323296" cy="2108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rgbClr val="C00000"/>
                </a:solidFill>
              </a:rPr>
              <a:t>Self-Introductions</a:t>
            </a:r>
          </a:p>
          <a:p>
            <a:r>
              <a:rPr lang="en-US" dirty="0" smtClean="0"/>
              <a:t>Name, LCS experience and role</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289794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956" y="201623"/>
            <a:ext cx="7886700" cy="1325563"/>
          </a:xfrm>
        </p:spPr>
        <p:txBody>
          <a:bodyPr>
            <a:normAutofit/>
          </a:bodyPr>
          <a:lstStyle/>
          <a:p>
            <a:r>
              <a:rPr lang="en-US" sz="4000" dirty="0" smtClean="0"/>
              <a:t>Priority Roadways</a:t>
            </a:r>
            <a:br>
              <a:rPr lang="en-US" sz="4000" dirty="0" smtClean="0"/>
            </a:br>
            <a:r>
              <a:rPr lang="en-US" sz="4000" dirty="0" smtClean="0"/>
              <a:t>North Central Region</a:t>
            </a:r>
            <a:endParaRPr lang="en-US" sz="4000" dirty="0"/>
          </a:p>
        </p:txBody>
      </p:sp>
      <p:sp>
        <p:nvSpPr>
          <p:cNvPr id="3" name="Content Placeholder 2"/>
          <p:cNvSpPr>
            <a:spLocks noGrp="1"/>
          </p:cNvSpPr>
          <p:nvPr>
            <p:ph idx="1"/>
          </p:nvPr>
        </p:nvSpPr>
        <p:spPr>
          <a:xfrm>
            <a:off x="5243513" y="1682750"/>
            <a:ext cx="3474720" cy="4351338"/>
          </a:xfrm>
        </p:spPr>
        <p:txBody>
          <a:bodyPr/>
          <a:lstStyle/>
          <a:p>
            <a:r>
              <a:rPr lang="en-US" dirty="0" smtClean="0"/>
              <a:t>I-39</a:t>
            </a:r>
          </a:p>
          <a:p>
            <a:r>
              <a:rPr lang="en-US" dirty="0" smtClean="0"/>
              <a:t>US 51</a:t>
            </a:r>
          </a:p>
          <a:p>
            <a:r>
              <a:rPr lang="en-US" dirty="0"/>
              <a:t>US </a:t>
            </a:r>
            <a:r>
              <a:rPr lang="en-US" dirty="0" smtClean="0"/>
              <a:t>10</a:t>
            </a:r>
          </a:p>
          <a:p>
            <a:r>
              <a:rPr lang="en-US" dirty="0" smtClean="0"/>
              <a:t>WIS 29</a:t>
            </a:r>
            <a:endParaRPr lang="en-US" dirty="0"/>
          </a:p>
        </p:txBody>
      </p:sp>
      <p:pic>
        <p:nvPicPr>
          <p:cNvPr id="4" name="Picture 3"/>
          <p:cNvPicPr>
            <a:picLocks noChangeAspect="1"/>
          </p:cNvPicPr>
          <p:nvPr/>
        </p:nvPicPr>
        <p:blipFill rotWithShape="1">
          <a:blip r:embed="rId3"/>
          <a:srcRect l="6469" r="2072"/>
          <a:stretch/>
        </p:blipFill>
        <p:spPr>
          <a:xfrm>
            <a:off x="114302" y="201623"/>
            <a:ext cx="4296695" cy="6472237"/>
          </a:xfrm>
          <a:prstGeom prst="rect">
            <a:avLst/>
          </a:prstGeom>
          <a:ln w="12700">
            <a:solidFill>
              <a:schemeClr val="tx1"/>
            </a:solidFill>
          </a:ln>
        </p:spPr>
      </p:pic>
      <p:sp>
        <p:nvSpPr>
          <p:cNvPr id="10" name="Freeform 9"/>
          <p:cNvSpPr/>
          <p:nvPr/>
        </p:nvSpPr>
        <p:spPr>
          <a:xfrm>
            <a:off x="1799176" y="2509816"/>
            <a:ext cx="77284" cy="1371719"/>
          </a:xfrm>
          <a:custGeom>
            <a:avLst/>
            <a:gdLst>
              <a:gd name="connsiteX0" fmla="*/ 0 w 878084"/>
              <a:gd name="connsiteY0" fmla="*/ 0 h 3181739"/>
              <a:gd name="connsiteX1" fmla="*/ 83975 w 878084"/>
              <a:gd name="connsiteY1" fmla="*/ 186612 h 3181739"/>
              <a:gd name="connsiteX2" fmla="*/ 93306 w 878084"/>
              <a:gd name="connsiteY2" fmla="*/ 513184 h 3181739"/>
              <a:gd name="connsiteX3" fmla="*/ 307910 w 878084"/>
              <a:gd name="connsiteY3" fmla="*/ 625151 h 3181739"/>
              <a:gd name="connsiteX4" fmla="*/ 569167 w 878084"/>
              <a:gd name="connsiteY4" fmla="*/ 653143 h 3181739"/>
              <a:gd name="connsiteX5" fmla="*/ 755779 w 878084"/>
              <a:gd name="connsiteY5" fmla="*/ 830424 h 3181739"/>
              <a:gd name="connsiteX6" fmla="*/ 793102 w 878084"/>
              <a:gd name="connsiteY6" fmla="*/ 1054359 h 3181739"/>
              <a:gd name="connsiteX7" fmla="*/ 755779 w 878084"/>
              <a:gd name="connsiteY7" fmla="*/ 1306286 h 3181739"/>
              <a:gd name="connsiteX8" fmla="*/ 783771 w 878084"/>
              <a:gd name="connsiteY8" fmla="*/ 1642188 h 3181739"/>
              <a:gd name="connsiteX9" fmla="*/ 821093 w 878084"/>
              <a:gd name="connsiteY9" fmla="*/ 1828800 h 3181739"/>
              <a:gd name="connsiteX10" fmla="*/ 793102 w 878084"/>
              <a:gd name="connsiteY10" fmla="*/ 1987420 h 3181739"/>
              <a:gd name="connsiteX11" fmla="*/ 830424 w 878084"/>
              <a:gd name="connsiteY11" fmla="*/ 2164702 h 3181739"/>
              <a:gd name="connsiteX12" fmla="*/ 811763 w 878084"/>
              <a:gd name="connsiteY12" fmla="*/ 2304661 h 3181739"/>
              <a:gd name="connsiteX13" fmla="*/ 858416 w 878084"/>
              <a:gd name="connsiteY13" fmla="*/ 2612571 h 3181739"/>
              <a:gd name="connsiteX14" fmla="*/ 877077 w 878084"/>
              <a:gd name="connsiteY14" fmla="*/ 2836506 h 3181739"/>
              <a:gd name="connsiteX15" fmla="*/ 830424 w 878084"/>
              <a:gd name="connsiteY15" fmla="*/ 2948473 h 3181739"/>
              <a:gd name="connsiteX16" fmla="*/ 849085 w 878084"/>
              <a:gd name="connsiteY16" fmla="*/ 3181739 h 318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8084" h="3181739">
                <a:moveTo>
                  <a:pt x="0" y="0"/>
                </a:moveTo>
                <a:cubicBezTo>
                  <a:pt x="34212" y="50540"/>
                  <a:pt x="68424" y="101081"/>
                  <a:pt x="83975" y="186612"/>
                </a:cubicBezTo>
                <a:cubicBezTo>
                  <a:pt x="99526" y="272143"/>
                  <a:pt x="55984" y="440094"/>
                  <a:pt x="93306" y="513184"/>
                </a:cubicBezTo>
                <a:cubicBezTo>
                  <a:pt x="130628" y="586274"/>
                  <a:pt x="228600" y="601825"/>
                  <a:pt x="307910" y="625151"/>
                </a:cubicBezTo>
                <a:cubicBezTo>
                  <a:pt x="387220" y="648478"/>
                  <a:pt x="494522" y="618931"/>
                  <a:pt x="569167" y="653143"/>
                </a:cubicBezTo>
                <a:cubicBezTo>
                  <a:pt x="643812" y="687355"/>
                  <a:pt x="718457" y="763555"/>
                  <a:pt x="755779" y="830424"/>
                </a:cubicBezTo>
                <a:cubicBezTo>
                  <a:pt x="793101" y="897293"/>
                  <a:pt x="793102" y="975049"/>
                  <a:pt x="793102" y="1054359"/>
                </a:cubicBezTo>
                <a:cubicBezTo>
                  <a:pt x="793102" y="1133669"/>
                  <a:pt x="757334" y="1208315"/>
                  <a:pt x="755779" y="1306286"/>
                </a:cubicBezTo>
                <a:cubicBezTo>
                  <a:pt x="754224" y="1404257"/>
                  <a:pt x="772885" y="1555102"/>
                  <a:pt x="783771" y="1642188"/>
                </a:cubicBezTo>
                <a:cubicBezTo>
                  <a:pt x="794657" y="1729274"/>
                  <a:pt x="819538" y="1771261"/>
                  <a:pt x="821093" y="1828800"/>
                </a:cubicBezTo>
                <a:cubicBezTo>
                  <a:pt x="822648" y="1886339"/>
                  <a:pt x="791547" y="1931436"/>
                  <a:pt x="793102" y="1987420"/>
                </a:cubicBezTo>
                <a:cubicBezTo>
                  <a:pt x="794657" y="2043404"/>
                  <a:pt x="827314" y="2111829"/>
                  <a:pt x="830424" y="2164702"/>
                </a:cubicBezTo>
                <a:cubicBezTo>
                  <a:pt x="833534" y="2217576"/>
                  <a:pt x="807098" y="2230016"/>
                  <a:pt x="811763" y="2304661"/>
                </a:cubicBezTo>
                <a:cubicBezTo>
                  <a:pt x="816428" y="2379306"/>
                  <a:pt x="847530" y="2523930"/>
                  <a:pt x="858416" y="2612571"/>
                </a:cubicBezTo>
                <a:cubicBezTo>
                  <a:pt x="869302" y="2701212"/>
                  <a:pt x="881742" y="2780522"/>
                  <a:pt x="877077" y="2836506"/>
                </a:cubicBezTo>
                <a:cubicBezTo>
                  <a:pt x="872412" y="2892490"/>
                  <a:pt x="835089" y="2890934"/>
                  <a:pt x="830424" y="2948473"/>
                </a:cubicBezTo>
                <a:cubicBezTo>
                  <a:pt x="825759" y="3006012"/>
                  <a:pt x="837422" y="3093875"/>
                  <a:pt x="849085" y="3181739"/>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062066" y="4627984"/>
            <a:ext cx="1063690" cy="615820"/>
          </a:xfrm>
          <a:custGeom>
            <a:avLst/>
            <a:gdLst>
              <a:gd name="connsiteX0" fmla="*/ 0 w 989045"/>
              <a:gd name="connsiteY0" fmla="*/ 0 h 578498"/>
              <a:gd name="connsiteX1" fmla="*/ 177282 w 989045"/>
              <a:gd name="connsiteY1" fmla="*/ 65314 h 578498"/>
              <a:gd name="connsiteX2" fmla="*/ 326572 w 989045"/>
              <a:gd name="connsiteY2" fmla="*/ 186612 h 578498"/>
              <a:gd name="connsiteX3" fmla="*/ 597159 w 989045"/>
              <a:gd name="connsiteY3" fmla="*/ 354563 h 578498"/>
              <a:gd name="connsiteX4" fmla="*/ 877078 w 989045"/>
              <a:gd name="connsiteY4" fmla="*/ 429208 h 578498"/>
              <a:gd name="connsiteX5" fmla="*/ 914400 w 989045"/>
              <a:gd name="connsiteY5" fmla="*/ 541176 h 578498"/>
              <a:gd name="connsiteX6" fmla="*/ 989045 w 989045"/>
              <a:gd name="connsiteY6" fmla="*/ 578498 h 57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045" h="578498">
                <a:moveTo>
                  <a:pt x="0" y="0"/>
                </a:moveTo>
                <a:cubicBezTo>
                  <a:pt x="61426" y="17106"/>
                  <a:pt x="122853" y="34212"/>
                  <a:pt x="177282" y="65314"/>
                </a:cubicBezTo>
                <a:cubicBezTo>
                  <a:pt x="231711" y="96416"/>
                  <a:pt x="256593" y="138404"/>
                  <a:pt x="326572" y="186612"/>
                </a:cubicBezTo>
                <a:cubicBezTo>
                  <a:pt x="396551" y="234820"/>
                  <a:pt x="505408" y="314130"/>
                  <a:pt x="597159" y="354563"/>
                </a:cubicBezTo>
                <a:cubicBezTo>
                  <a:pt x="688910" y="394996"/>
                  <a:pt x="824205" y="398106"/>
                  <a:pt x="877078" y="429208"/>
                </a:cubicBezTo>
                <a:cubicBezTo>
                  <a:pt x="929951" y="460310"/>
                  <a:pt x="895739" y="516294"/>
                  <a:pt x="914400" y="541176"/>
                </a:cubicBezTo>
                <a:cubicBezTo>
                  <a:pt x="933061" y="566058"/>
                  <a:pt x="961053" y="572278"/>
                  <a:pt x="989045" y="578498"/>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030956" y="4459914"/>
            <a:ext cx="936068" cy="74764"/>
          </a:xfrm>
          <a:custGeom>
            <a:avLst/>
            <a:gdLst>
              <a:gd name="connsiteX0" fmla="*/ 1082351 w 1082351"/>
              <a:gd name="connsiteY0" fmla="*/ 28110 h 46772"/>
              <a:gd name="connsiteX1" fmla="*/ 811763 w 1082351"/>
              <a:gd name="connsiteY1" fmla="*/ 37441 h 46772"/>
              <a:gd name="connsiteX2" fmla="*/ 681134 w 1082351"/>
              <a:gd name="connsiteY2" fmla="*/ 18780 h 46772"/>
              <a:gd name="connsiteX3" fmla="*/ 475861 w 1082351"/>
              <a:gd name="connsiteY3" fmla="*/ 119 h 46772"/>
              <a:gd name="connsiteX4" fmla="*/ 223934 w 1082351"/>
              <a:gd name="connsiteY4" fmla="*/ 28110 h 46772"/>
              <a:gd name="connsiteX5" fmla="*/ 0 w 1082351"/>
              <a:gd name="connsiteY5" fmla="*/ 46772 h 4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351" h="46772">
                <a:moveTo>
                  <a:pt x="1082351" y="28110"/>
                </a:moveTo>
                <a:cubicBezTo>
                  <a:pt x="980491" y="33553"/>
                  <a:pt x="878632" y="38996"/>
                  <a:pt x="811763" y="37441"/>
                </a:cubicBezTo>
                <a:cubicBezTo>
                  <a:pt x="744894" y="35886"/>
                  <a:pt x="737118" y="25000"/>
                  <a:pt x="681134" y="18780"/>
                </a:cubicBezTo>
                <a:cubicBezTo>
                  <a:pt x="625150" y="12560"/>
                  <a:pt x="552061" y="-1436"/>
                  <a:pt x="475861" y="119"/>
                </a:cubicBezTo>
                <a:cubicBezTo>
                  <a:pt x="399661" y="1674"/>
                  <a:pt x="303244" y="20335"/>
                  <a:pt x="223934" y="28110"/>
                </a:cubicBezTo>
                <a:cubicBezTo>
                  <a:pt x="144624" y="35885"/>
                  <a:pt x="72312" y="41328"/>
                  <a:pt x="0" y="46772"/>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876461" y="3881535"/>
            <a:ext cx="2210348" cy="587828"/>
          </a:xfrm>
          <a:custGeom>
            <a:avLst/>
            <a:gdLst>
              <a:gd name="connsiteX0" fmla="*/ 0 w 2155371"/>
              <a:gd name="connsiteY0" fmla="*/ 0 h 578498"/>
              <a:gd name="connsiteX1" fmla="*/ 466530 w 2155371"/>
              <a:gd name="connsiteY1" fmla="*/ 37323 h 578498"/>
              <a:gd name="connsiteX2" fmla="*/ 587828 w 2155371"/>
              <a:gd name="connsiteY2" fmla="*/ 149290 h 578498"/>
              <a:gd name="connsiteX3" fmla="*/ 802432 w 2155371"/>
              <a:gd name="connsiteY3" fmla="*/ 149290 h 578498"/>
              <a:gd name="connsiteX4" fmla="*/ 933061 w 2155371"/>
              <a:gd name="connsiteY4" fmla="*/ 186613 h 578498"/>
              <a:gd name="connsiteX5" fmla="*/ 1268963 w 2155371"/>
              <a:gd name="connsiteY5" fmla="*/ 205274 h 578498"/>
              <a:gd name="connsiteX6" fmla="*/ 1502228 w 2155371"/>
              <a:gd name="connsiteY6" fmla="*/ 205274 h 578498"/>
              <a:gd name="connsiteX7" fmla="*/ 1604865 w 2155371"/>
              <a:gd name="connsiteY7" fmla="*/ 289249 h 578498"/>
              <a:gd name="connsiteX8" fmla="*/ 1763485 w 2155371"/>
              <a:gd name="connsiteY8" fmla="*/ 289249 h 578498"/>
              <a:gd name="connsiteX9" fmla="*/ 1866122 w 2155371"/>
              <a:gd name="connsiteY9" fmla="*/ 345233 h 578498"/>
              <a:gd name="connsiteX10" fmla="*/ 2071396 w 2155371"/>
              <a:gd name="connsiteY10" fmla="*/ 401217 h 578498"/>
              <a:gd name="connsiteX11" fmla="*/ 2155371 w 2155371"/>
              <a:gd name="connsiteY11" fmla="*/ 578498 h 57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5371" h="578498">
                <a:moveTo>
                  <a:pt x="0" y="0"/>
                </a:moveTo>
                <a:cubicBezTo>
                  <a:pt x="184279" y="6220"/>
                  <a:pt x="368559" y="12441"/>
                  <a:pt x="466530" y="37323"/>
                </a:cubicBezTo>
                <a:cubicBezTo>
                  <a:pt x="564501" y="62205"/>
                  <a:pt x="531844" y="130629"/>
                  <a:pt x="587828" y="149290"/>
                </a:cubicBezTo>
                <a:cubicBezTo>
                  <a:pt x="643812" y="167951"/>
                  <a:pt x="744893" y="143070"/>
                  <a:pt x="802432" y="149290"/>
                </a:cubicBezTo>
                <a:cubicBezTo>
                  <a:pt x="859971" y="155511"/>
                  <a:pt x="855306" y="177282"/>
                  <a:pt x="933061" y="186613"/>
                </a:cubicBezTo>
                <a:cubicBezTo>
                  <a:pt x="1010816" y="195944"/>
                  <a:pt x="1174102" y="202164"/>
                  <a:pt x="1268963" y="205274"/>
                </a:cubicBezTo>
                <a:cubicBezTo>
                  <a:pt x="1363824" y="208384"/>
                  <a:pt x="1446244" y="191278"/>
                  <a:pt x="1502228" y="205274"/>
                </a:cubicBezTo>
                <a:cubicBezTo>
                  <a:pt x="1558212" y="219270"/>
                  <a:pt x="1561322" y="275253"/>
                  <a:pt x="1604865" y="289249"/>
                </a:cubicBezTo>
                <a:cubicBezTo>
                  <a:pt x="1648408" y="303245"/>
                  <a:pt x="1719942" y="279918"/>
                  <a:pt x="1763485" y="289249"/>
                </a:cubicBezTo>
                <a:cubicBezTo>
                  <a:pt x="1807028" y="298580"/>
                  <a:pt x="1814804" y="326572"/>
                  <a:pt x="1866122" y="345233"/>
                </a:cubicBezTo>
                <a:cubicBezTo>
                  <a:pt x="1917441" y="363894"/>
                  <a:pt x="2023188" y="362339"/>
                  <a:pt x="2071396" y="401217"/>
                </a:cubicBezTo>
                <a:cubicBezTo>
                  <a:pt x="2119604" y="440095"/>
                  <a:pt x="2137487" y="509296"/>
                  <a:pt x="2155371" y="578498"/>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830424" y="3769567"/>
            <a:ext cx="968752" cy="46653"/>
          </a:xfrm>
          <a:custGeom>
            <a:avLst/>
            <a:gdLst>
              <a:gd name="connsiteX0" fmla="*/ 905070 w 905070"/>
              <a:gd name="connsiteY0" fmla="*/ 0 h 48237"/>
              <a:gd name="connsiteX1" fmla="*/ 783772 w 905070"/>
              <a:gd name="connsiteY1" fmla="*/ 46653 h 48237"/>
              <a:gd name="connsiteX2" fmla="*/ 345233 w 905070"/>
              <a:gd name="connsiteY2" fmla="*/ 37323 h 48237"/>
              <a:gd name="connsiteX3" fmla="*/ 0 w 905070"/>
              <a:gd name="connsiteY3" fmla="*/ 37323 h 48237"/>
            </a:gdLst>
            <a:ahLst/>
            <a:cxnLst>
              <a:cxn ang="0">
                <a:pos x="connsiteX0" y="connsiteY0"/>
              </a:cxn>
              <a:cxn ang="0">
                <a:pos x="connsiteX1" y="connsiteY1"/>
              </a:cxn>
              <a:cxn ang="0">
                <a:pos x="connsiteX2" y="connsiteY2"/>
              </a:cxn>
              <a:cxn ang="0">
                <a:pos x="connsiteX3" y="connsiteY3"/>
              </a:cxn>
            </a:cxnLst>
            <a:rect l="l" t="t" r="r" b="b"/>
            <a:pathLst>
              <a:path w="905070" h="48237">
                <a:moveTo>
                  <a:pt x="905070" y="0"/>
                </a:moveTo>
                <a:cubicBezTo>
                  <a:pt x="891074" y="20216"/>
                  <a:pt x="877078" y="40433"/>
                  <a:pt x="783772" y="46653"/>
                </a:cubicBezTo>
                <a:cubicBezTo>
                  <a:pt x="690466" y="52873"/>
                  <a:pt x="475862" y="38878"/>
                  <a:pt x="345233" y="37323"/>
                </a:cubicBezTo>
                <a:cubicBezTo>
                  <a:pt x="214604" y="35768"/>
                  <a:pt x="107302" y="36545"/>
                  <a:pt x="0" y="37323"/>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799176" y="3881535"/>
            <a:ext cx="384187" cy="2603241"/>
          </a:xfrm>
          <a:custGeom>
            <a:avLst/>
            <a:gdLst>
              <a:gd name="connsiteX0" fmla="*/ 384187 w 384187"/>
              <a:gd name="connsiteY0" fmla="*/ 2603241 h 2603241"/>
              <a:gd name="connsiteX1" fmla="*/ 328204 w 384187"/>
              <a:gd name="connsiteY1" fmla="*/ 1903445 h 2603241"/>
              <a:gd name="connsiteX2" fmla="*/ 253559 w 384187"/>
              <a:gd name="connsiteY2" fmla="*/ 1744824 h 2603241"/>
              <a:gd name="connsiteX3" fmla="*/ 272220 w 384187"/>
              <a:gd name="connsiteY3" fmla="*/ 821094 h 2603241"/>
              <a:gd name="connsiteX4" fmla="*/ 188244 w 384187"/>
              <a:gd name="connsiteY4" fmla="*/ 699796 h 2603241"/>
              <a:gd name="connsiteX5" fmla="*/ 76277 w 384187"/>
              <a:gd name="connsiteY5" fmla="*/ 466530 h 2603241"/>
              <a:gd name="connsiteX6" fmla="*/ 1632 w 384187"/>
              <a:gd name="connsiteY6" fmla="*/ 345232 h 2603241"/>
              <a:gd name="connsiteX7" fmla="*/ 29624 w 384187"/>
              <a:gd name="connsiteY7" fmla="*/ 177281 h 2603241"/>
              <a:gd name="connsiteX8" fmla="*/ 85608 w 384187"/>
              <a:gd name="connsiteY8" fmla="*/ 0 h 260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187" h="2603241">
                <a:moveTo>
                  <a:pt x="384187" y="2603241"/>
                </a:moveTo>
                <a:cubicBezTo>
                  <a:pt x="367081" y="2324877"/>
                  <a:pt x="349975" y="2046514"/>
                  <a:pt x="328204" y="1903445"/>
                </a:cubicBezTo>
                <a:cubicBezTo>
                  <a:pt x="306433" y="1760376"/>
                  <a:pt x="262890" y="1925216"/>
                  <a:pt x="253559" y="1744824"/>
                </a:cubicBezTo>
                <a:cubicBezTo>
                  <a:pt x="244228" y="1564432"/>
                  <a:pt x="283106" y="995265"/>
                  <a:pt x="272220" y="821094"/>
                </a:cubicBezTo>
                <a:cubicBezTo>
                  <a:pt x="261334" y="646923"/>
                  <a:pt x="220901" y="758890"/>
                  <a:pt x="188244" y="699796"/>
                </a:cubicBezTo>
                <a:cubicBezTo>
                  <a:pt x="155587" y="640702"/>
                  <a:pt x="107379" y="525624"/>
                  <a:pt x="76277" y="466530"/>
                </a:cubicBezTo>
                <a:cubicBezTo>
                  <a:pt x="45175" y="407436"/>
                  <a:pt x="9407" y="393440"/>
                  <a:pt x="1632" y="345232"/>
                </a:cubicBezTo>
                <a:cubicBezTo>
                  <a:pt x="-6144" y="297024"/>
                  <a:pt x="15628" y="234820"/>
                  <a:pt x="29624" y="177281"/>
                </a:cubicBezTo>
                <a:cubicBezTo>
                  <a:pt x="43620" y="119742"/>
                  <a:pt x="64614" y="59871"/>
                  <a:pt x="85608" y="0"/>
                </a:cubicBez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804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Priority Roadways</a:t>
            </a:r>
            <a:br>
              <a:rPr lang="en-US" dirty="0" smtClean="0"/>
            </a:br>
            <a:r>
              <a:rPr lang="en-US" dirty="0" smtClean="0"/>
              <a:t>Northeast Region</a:t>
            </a:r>
            <a:endParaRPr lang="en-US" dirty="0"/>
          </a:p>
        </p:txBody>
      </p:sp>
      <p:sp>
        <p:nvSpPr>
          <p:cNvPr id="3" name="Content Placeholder 2"/>
          <p:cNvSpPr>
            <a:spLocks noGrp="1"/>
          </p:cNvSpPr>
          <p:nvPr>
            <p:ph idx="1"/>
          </p:nvPr>
        </p:nvSpPr>
        <p:spPr>
          <a:xfrm>
            <a:off x="4961564" y="1683546"/>
            <a:ext cx="1727993" cy="5018094"/>
          </a:xfrm>
        </p:spPr>
        <p:txBody>
          <a:bodyPr>
            <a:normAutofit/>
          </a:bodyPr>
          <a:lstStyle/>
          <a:p>
            <a:r>
              <a:rPr lang="en-US" dirty="0" smtClean="0"/>
              <a:t>I-43</a:t>
            </a:r>
          </a:p>
          <a:p>
            <a:r>
              <a:rPr lang="en-US" dirty="0" smtClean="0"/>
              <a:t>US 10</a:t>
            </a:r>
          </a:p>
          <a:p>
            <a:r>
              <a:rPr lang="en-US" dirty="0" smtClean="0"/>
              <a:t>US 41</a:t>
            </a:r>
          </a:p>
          <a:p>
            <a:r>
              <a:rPr lang="en-US" dirty="0" smtClean="0"/>
              <a:t>US 45</a:t>
            </a:r>
          </a:p>
          <a:p>
            <a:r>
              <a:rPr lang="en-US" dirty="0" smtClean="0"/>
              <a:t>US 141</a:t>
            </a:r>
          </a:p>
          <a:p>
            <a:r>
              <a:rPr lang="en-US" dirty="0" smtClean="0"/>
              <a:t>US 151</a:t>
            </a:r>
          </a:p>
          <a:p>
            <a:r>
              <a:rPr lang="en-US" dirty="0" smtClean="0"/>
              <a:t>WIS 15</a:t>
            </a:r>
          </a:p>
          <a:p>
            <a:r>
              <a:rPr lang="en-US" dirty="0" smtClean="0"/>
              <a:t>WIS 21</a:t>
            </a:r>
          </a:p>
        </p:txBody>
      </p:sp>
      <p:pic>
        <p:nvPicPr>
          <p:cNvPr id="5" name="Picture 4"/>
          <p:cNvPicPr>
            <a:picLocks noChangeAspect="1"/>
          </p:cNvPicPr>
          <p:nvPr/>
        </p:nvPicPr>
        <p:blipFill>
          <a:blip r:embed="rId3"/>
          <a:stretch>
            <a:fillRect/>
          </a:stretch>
        </p:blipFill>
        <p:spPr>
          <a:xfrm>
            <a:off x="86819" y="201561"/>
            <a:ext cx="4484083" cy="6656439"/>
          </a:xfrm>
          <a:prstGeom prst="rect">
            <a:avLst/>
          </a:prstGeom>
        </p:spPr>
      </p:pic>
      <p:sp>
        <p:nvSpPr>
          <p:cNvPr id="6" name="Freeform 5"/>
          <p:cNvSpPr/>
          <p:nvPr/>
        </p:nvSpPr>
        <p:spPr>
          <a:xfrm>
            <a:off x="644108" y="4627266"/>
            <a:ext cx="688247" cy="266281"/>
          </a:xfrm>
          <a:custGeom>
            <a:avLst/>
            <a:gdLst>
              <a:gd name="connsiteX0" fmla="*/ 687299 w 688247"/>
              <a:gd name="connsiteY0" fmla="*/ 0 h 266281"/>
              <a:gd name="connsiteX1" fmla="*/ 682274 w 688247"/>
              <a:gd name="connsiteY1" fmla="*/ 130629 h 266281"/>
              <a:gd name="connsiteX2" fmla="*/ 642081 w 688247"/>
              <a:gd name="connsiteY2" fmla="*/ 180870 h 266281"/>
              <a:gd name="connsiteX3" fmla="*/ 556670 w 688247"/>
              <a:gd name="connsiteY3" fmla="*/ 170822 h 266281"/>
              <a:gd name="connsiteX4" fmla="*/ 541597 w 688247"/>
              <a:gd name="connsiteY4" fmla="*/ 216039 h 266281"/>
              <a:gd name="connsiteX5" fmla="*/ 516477 w 688247"/>
              <a:gd name="connsiteY5" fmla="*/ 221064 h 266281"/>
              <a:gd name="connsiteX6" fmla="*/ 476283 w 688247"/>
              <a:gd name="connsiteY6" fmla="*/ 211015 h 266281"/>
              <a:gd name="connsiteX7" fmla="*/ 310485 w 688247"/>
              <a:gd name="connsiteY7" fmla="*/ 221064 h 266281"/>
              <a:gd name="connsiteX8" fmla="*/ 255219 w 688247"/>
              <a:gd name="connsiteY8" fmla="*/ 221064 h 266281"/>
              <a:gd name="connsiteX9" fmla="*/ 204978 w 688247"/>
              <a:gd name="connsiteY9" fmla="*/ 251209 h 266281"/>
              <a:gd name="connsiteX10" fmla="*/ 14059 w 688247"/>
              <a:gd name="connsiteY10" fmla="*/ 261257 h 266281"/>
              <a:gd name="connsiteX11" fmla="*/ 29132 w 688247"/>
              <a:gd name="connsiteY11" fmla="*/ 266281 h 26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8247" h="266281">
                <a:moveTo>
                  <a:pt x="687299" y="0"/>
                </a:moveTo>
                <a:cubicBezTo>
                  <a:pt x="688554" y="50242"/>
                  <a:pt x="689810" y="100484"/>
                  <a:pt x="682274" y="130629"/>
                </a:cubicBezTo>
                <a:cubicBezTo>
                  <a:pt x="674738" y="160774"/>
                  <a:pt x="663015" y="174171"/>
                  <a:pt x="642081" y="180870"/>
                </a:cubicBezTo>
                <a:cubicBezTo>
                  <a:pt x="621147" y="187569"/>
                  <a:pt x="573417" y="164961"/>
                  <a:pt x="556670" y="170822"/>
                </a:cubicBezTo>
                <a:cubicBezTo>
                  <a:pt x="539923" y="176684"/>
                  <a:pt x="548296" y="207665"/>
                  <a:pt x="541597" y="216039"/>
                </a:cubicBezTo>
                <a:cubicBezTo>
                  <a:pt x="534898" y="224413"/>
                  <a:pt x="527363" y="221901"/>
                  <a:pt x="516477" y="221064"/>
                </a:cubicBezTo>
                <a:cubicBezTo>
                  <a:pt x="505591" y="220227"/>
                  <a:pt x="510615" y="211015"/>
                  <a:pt x="476283" y="211015"/>
                </a:cubicBezTo>
                <a:cubicBezTo>
                  <a:pt x="441951" y="211015"/>
                  <a:pt x="347329" y="219389"/>
                  <a:pt x="310485" y="221064"/>
                </a:cubicBezTo>
                <a:cubicBezTo>
                  <a:pt x="273641" y="222739"/>
                  <a:pt x="272803" y="216040"/>
                  <a:pt x="255219" y="221064"/>
                </a:cubicBezTo>
                <a:cubicBezTo>
                  <a:pt x="237635" y="226088"/>
                  <a:pt x="245171" y="244510"/>
                  <a:pt x="204978" y="251209"/>
                </a:cubicBezTo>
                <a:cubicBezTo>
                  <a:pt x="164785" y="257908"/>
                  <a:pt x="43367" y="258745"/>
                  <a:pt x="14059" y="261257"/>
                </a:cubicBezTo>
                <a:cubicBezTo>
                  <a:pt x="-15249" y="263769"/>
                  <a:pt x="6941" y="265025"/>
                  <a:pt x="29132" y="266281"/>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904995" y="2321169"/>
            <a:ext cx="818108" cy="1532374"/>
          </a:xfrm>
          <a:custGeom>
            <a:avLst/>
            <a:gdLst>
              <a:gd name="connsiteX0" fmla="*/ 818108 w 818108"/>
              <a:gd name="connsiteY0" fmla="*/ 0 h 1532374"/>
              <a:gd name="connsiteX1" fmla="*/ 727673 w 818108"/>
              <a:gd name="connsiteY1" fmla="*/ 80387 h 1532374"/>
              <a:gd name="connsiteX2" fmla="*/ 667383 w 818108"/>
              <a:gd name="connsiteY2" fmla="*/ 120580 h 1532374"/>
              <a:gd name="connsiteX3" fmla="*/ 627190 w 818108"/>
              <a:gd name="connsiteY3" fmla="*/ 170822 h 1532374"/>
              <a:gd name="connsiteX4" fmla="*/ 526706 w 818108"/>
              <a:gd name="connsiteY4" fmla="*/ 130629 h 1532374"/>
              <a:gd name="connsiteX5" fmla="*/ 456368 w 818108"/>
              <a:gd name="connsiteY5" fmla="*/ 175846 h 1532374"/>
              <a:gd name="connsiteX6" fmla="*/ 401102 w 818108"/>
              <a:gd name="connsiteY6" fmla="*/ 286378 h 1532374"/>
              <a:gd name="connsiteX7" fmla="*/ 360908 w 818108"/>
              <a:gd name="connsiteY7" fmla="*/ 391886 h 1532374"/>
              <a:gd name="connsiteX8" fmla="*/ 375981 w 818108"/>
              <a:gd name="connsiteY8" fmla="*/ 477297 h 1532374"/>
              <a:gd name="connsiteX9" fmla="*/ 305642 w 818108"/>
              <a:gd name="connsiteY9" fmla="*/ 592853 h 1532374"/>
              <a:gd name="connsiteX10" fmla="*/ 315691 w 818108"/>
              <a:gd name="connsiteY10" fmla="*/ 708409 h 1532374"/>
              <a:gd name="connsiteX11" fmla="*/ 240328 w 818108"/>
              <a:gd name="connsiteY11" fmla="*/ 798844 h 1532374"/>
              <a:gd name="connsiteX12" fmla="*/ 134820 w 818108"/>
              <a:gd name="connsiteY12" fmla="*/ 869183 h 1532374"/>
              <a:gd name="connsiteX13" fmla="*/ 9216 w 818108"/>
              <a:gd name="connsiteY13" fmla="*/ 914400 h 1532374"/>
              <a:gd name="connsiteX14" fmla="*/ 19264 w 818108"/>
              <a:gd name="connsiteY14" fmla="*/ 1532374 h 153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8108" h="1532374">
                <a:moveTo>
                  <a:pt x="818108" y="0"/>
                </a:moveTo>
                <a:cubicBezTo>
                  <a:pt x="785451" y="30145"/>
                  <a:pt x="752794" y="60290"/>
                  <a:pt x="727673" y="80387"/>
                </a:cubicBezTo>
                <a:cubicBezTo>
                  <a:pt x="702552" y="100484"/>
                  <a:pt x="684130" y="105508"/>
                  <a:pt x="667383" y="120580"/>
                </a:cubicBezTo>
                <a:cubicBezTo>
                  <a:pt x="650636" y="135652"/>
                  <a:pt x="650636" y="169147"/>
                  <a:pt x="627190" y="170822"/>
                </a:cubicBezTo>
                <a:cubicBezTo>
                  <a:pt x="603744" y="172497"/>
                  <a:pt x="555176" y="129792"/>
                  <a:pt x="526706" y="130629"/>
                </a:cubicBezTo>
                <a:cubicBezTo>
                  <a:pt x="498236" y="131466"/>
                  <a:pt x="477302" y="149888"/>
                  <a:pt x="456368" y="175846"/>
                </a:cubicBezTo>
                <a:cubicBezTo>
                  <a:pt x="435434" y="201804"/>
                  <a:pt x="417012" y="250371"/>
                  <a:pt x="401102" y="286378"/>
                </a:cubicBezTo>
                <a:cubicBezTo>
                  <a:pt x="385192" y="322385"/>
                  <a:pt x="365095" y="360066"/>
                  <a:pt x="360908" y="391886"/>
                </a:cubicBezTo>
                <a:cubicBezTo>
                  <a:pt x="356721" y="423706"/>
                  <a:pt x="385192" y="443803"/>
                  <a:pt x="375981" y="477297"/>
                </a:cubicBezTo>
                <a:cubicBezTo>
                  <a:pt x="366770" y="510791"/>
                  <a:pt x="315690" y="554334"/>
                  <a:pt x="305642" y="592853"/>
                </a:cubicBezTo>
                <a:cubicBezTo>
                  <a:pt x="295594" y="631372"/>
                  <a:pt x="326577" y="674077"/>
                  <a:pt x="315691" y="708409"/>
                </a:cubicBezTo>
                <a:cubicBezTo>
                  <a:pt x="304805" y="742741"/>
                  <a:pt x="270473" y="772048"/>
                  <a:pt x="240328" y="798844"/>
                </a:cubicBezTo>
                <a:cubicBezTo>
                  <a:pt x="210183" y="825640"/>
                  <a:pt x="173339" y="849924"/>
                  <a:pt x="134820" y="869183"/>
                </a:cubicBezTo>
                <a:cubicBezTo>
                  <a:pt x="96301" y="888442"/>
                  <a:pt x="28475" y="803868"/>
                  <a:pt x="9216" y="914400"/>
                </a:cubicBezTo>
                <a:cubicBezTo>
                  <a:pt x="-10043" y="1024932"/>
                  <a:pt x="4610" y="1278653"/>
                  <a:pt x="19264" y="1532374"/>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73701" y="3856703"/>
            <a:ext cx="1021467" cy="2662084"/>
          </a:xfrm>
          <a:custGeom>
            <a:avLst/>
            <a:gdLst>
              <a:gd name="connsiteX0" fmla="*/ 1021467 w 1021467"/>
              <a:gd name="connsiteY0" fmla="*/ 0 h 2662084"/>
              <a:gd name="connsiteX1" fmla="*/ 999344 w 1021467"/>
              <a:gd name="connsiteY1" fmla="*/ 88491 h 2662084"/>
              <a:gd name="connsiteX2" fmla="*/ 999344 w 1021467"/>
              <a:gd name="connsiteY2" fmla="*/ 213852 h 2662084"/>
              <a:gd name="connsiteX3" fmla="*/ 1014093 w 1021467"/>
              <a:gd name="connsiteY3" fmla="*/ 309716 h 2662084"/>
              <a:gd name="connsiteX4" fmla="*/ 918228 w 1021467"/>
              <a:gd name="connsiteY4" fmla="*/ 383458 h 2662084"/>
              <a:gd name="connsiteX5" fmla="*/ 785493 w 1021467"/>
              <a:gd name="connsiteY5" fmla="*/ 604684 h 2662084"/>
              <a:gd name="connsiteX6" fmla="*/ 733873 w 1021467"/>
              <a:gd name="connsiteY6" fmla="*/ 693174 h 2662084"/>
              <a:gd name="connsiteX7" fmla="*/ 601138 w 1021467"/>
              <a:gd name="connsiteY7" fmla="*/ 774291 h 2662084"/>
              <a:gd name="connsiteX8" fmla="*/ 284047 w 1021467"/>
              <a:gd name="connsiteY8" fmla="*/ 766916 h 2662084"/>
              <a:gd name="connsiteX9" fmla="*/ 239802 w 1021467"/>
              <a:gd name="connsiteY9" fmla="*/ 803787 h 2662084"/>
              <a:gd name="connsiteX10" fmla="*/ 210305 w 1021467"/>
              <a:gd name="connsiteY10" fmla="*/ 958645 h 2662084"/>
              <a:gd name="connsiteX11" fmla="*/ 195557 w 1021467"/>
              <a:gd name="connsiteY11" fmla="*/ 1084007 h 2662084"/>
              <a:gd name="connsiteX12" fmla="*/ 188183 w 1021467"/>
              <a:gd name="connsiteY12" fmla="*/ 1246239 h 2662084"/>
              <a:gd name="connsiteX13" fmla="*/ 99693 w 1021467"/>
              <a:gd name="connsiteY13" fmla="*/ 1312607 h 2662084"/>
              <a:gd name="connsiteX14" fmla="*/ 25951 w 1021467"/>
              <a:gd name="connsiteY14" fmla="*/ 1445342 h 2662084"/>
              <a:gd name="connsiteX15" fmla="*/ 3828 w 1021467"/>
              <a:gd name="connsiteY15" fmla="*/ 1644445 h 2662084"/>
              <a:gd name="connsiteX16" fmla="*/ 11202 w 1021467"/>
              <a:gd name="connsiteY16" fmla="*/ 1895168 h 2662084"/>
              <a:gd name="connsiteX17" fmla="*/ 11202 w 1021467"/>
              <a:gd name="connsiteY17" fmla="*/ 2027903 h 2662084"/>
              <a:gd name="connsiteX18" fmla="*/ 166060 w 1021467"/>
              <a:gd name="connsiteY18" fmla="*/ 2123768 h 2662084"/>
              <a:gd name="connsiteX19" fmla="*/ 239802 w 1021467"/>
              <a:gd name="connsiteY19" fmla="*/ 2278626 h 2662084"/>
              <a:gd name="connsiteX20" fmla="*/ 313544 w 1021467"/>
              <a:gd name="connsiteY20" fmla="*/ 2352368 h 2662084"/>
              <a:gd name="connsiteX21" fmla="*/ 328293 w 1021467"/>
              <a:gd name="connsiteY21" fmla="*/ 2662084 h 26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1467" h="2662084">
                <a:moveTo>
                  <a:pt x="1021467" y="0"/>
                </a:moveTo>
                <a:cubicBezTo>
                  <a:pt x="1012249" y="26424"/>
                  <a:pt x="1003031" y="52849"/>
                  <a:pt x="999344" y="88491"/>
                </a:cubicBezTo>
                <a:cubicBezTo>
                  <a:pt x="995657" y="124133"/>
                  <a:pt x="996886" y="176981"/>
                  <a:pt x="999344" y="213852"/>
                </a:cubicBezTo>
                <a:cubicBezTo>
                  <a:pt x="1001802" y="250723"/>
                  <a:pt x="1027612" y="281448"/>
                  <a:pt x="1014093" y="309716"/>
                </a:cubicBezTo>
                <a:cubicBezTo>
                  <a:pt x="1000574" y="337984"/>
                  <a:pt x="956328" y="334297"/>
                  <a:pt x="918228" y="383458"/>
                </a:cubicBezTo>
                <a:cubicBezTo>
                  <a:pt x="880128" y="432619"/>
                  <a:pt x="816219" y="553065"/>
                  <a:pt x="785493" y="604684"/>
                </a:cubicBezTo>
                <a:cubicBezTo>
                  <a:pt x="754767" y="656303"/>
                  <a:pt x="764599" y="664906"/>
                  <a:pt x="733873" y="693174"/>
                </a:cubicBezTo>
                <a:cubicBezTo>
                  <a:pt x="703147" y="721442"/>
                  <a:pt x="676109" y="762001"/>
                  <a:pt x="601138" y="774291"/>
                </a:cubicBezTo>
                <a:cubicBezTo>
                  <a:pt x="526167" y="786581"/>
                  <a:pt x="344270" y="762000"/>
                  <a:pt x="284047" y="766916"/>
                </a:cubicBezTo>
                <a:cubicBezTo>
                  <a:pt x="223824" y="771832"/>
                  <a:pt x="252092" y="771832"/>
                  <a:pt x="239802" y="803787"/>
                </a:cubicBezTo>
                <a:cubicBezTo>
                  <a:pt x="227512" y="835742"/>
                  <a:pt x="217679" y="911942"/>
                  <a:pt x="210305" y="958645"/>
                </a:cubicBezTo>
                <a:cubicBezTo>
                  <a:pt x="202931" y="1005348"/>
                  <a:pt x="199244" y="1036075"/>
                  <a:pt x="195557" y="1084007"/>
                </a:cubicBezTo>
                <a:cubicBezTo>
                  <a:pt x="191870" y="1131939"/>
                  <a:pt x="204160" y="1208139"/>
                  <a:pt x="188183" y="1246239"/>
                </a:cubicBezTo>
                <a:cubicBezTo>
                  <a:pt x="172206" y="1284339"/>
                  <a:pt x="126732" y="1279423"/>
                  <a:pt x="99693" y="1312607"/>
                </a:cubicBezTo>
                <a:cubicBezTo>
                  <a:pt x="72654" y="1345791"/>
                  <a:pt x="41928" y="1390036"/>
                  <a:pt x="25951" y="1445342"/>
                </a:cubicBezTo>
                <a:cubicBezTo>
                  <a:pt x="9974" y="1500648"/>
                  <a:pt x="6286" y="1569474"/>
                  <a:pt x="3828" y="1644445"/>
                </a:cubicBezTo>
                <a:cubicBezTo>
                  <a:pt x="1370" y="1719416"/>
                  <a:pt x="9973" y="1831258"/>
                  <a:pt x="11202" y="1895168"/>
                </a:cubicBezTo>
                <a:cubicBezTo>
                  <a:pt x="12431" y="1959078"/>
                  <a:pt x="-14608" y="1989803"/>
                  <a:pt x="11202" y="2027903"/>
                </a:cubicBezTo>
                <a:cubicBezTo>
                  <a:pt x="37012" y="2066003"/>
                  <a:pt x="127960" y="2081981"/>
                  <a:pt x="166060" y="2123768"/>
                </a:cubicBezTo>
                <a:cubicBezTo>
                  <a:pt x="204160" y="2165555"/>
                  <a:pt x="215221" y="2240526"/>
                  <a:pt x="239802" y="2278626"/>
                </a:cubicBezTo>
                <a:cubicBezTo>
                  <a:pt x="264383" y="2316726"/>
                  <a:pt x="298795" y="2288458"/>
                  <a:pt x="313544" y="2352368"/>
                </a:cubicBezTo>
                <a:cubicBezTo>
                  <a:pt x="328293" y="2416278"/>
                  <a:pt x="328293" y="2539181"/>
                  <a:pt x="328293" y="2662084"/>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45690" y="4807974"/>
            <a:ext cx="361336" cy="479323"/>
          </a:xfrm>
          <a:custGeom>
            <a:avLst/>
            <a:gdLst>
              <a:gd name="connsiteX0" fmla="*/ 0 w 361336"/>
              <a:gd name="connsiteY0" fmla="*/ 0 h 479323"/>
              <a:gd name="connsiteX1" fmla="*/ 81116 w 361336"/>
              <a:gd name="connsiteY1" fmla="*/ 66368 h 479323"/>
              <a:gd name="connsiteX2" fmla="*/ 154858 w 361336"/>
              <a:gd name="connsiteY2" fmla="*/ 147484 h 479323"/>
              <a:gd name="connsiteX3" fmla="*/ 169607 w 361336"/>
              <a:gd name="connsiteY3" fmla="*/ 317091 h 479323"/>
              <a:gd name="connsiteX4" fmla="*/ 199104 w 361336"/>
              <a:gd name="connsiteY4" fmla="*/ 368710 h 479323"/>
              <a:gd name="connsiteX5" fmla="*/ 361336 w 361336"/>
              <a:gd name="connsiteY5" fmla="*/ 479323 h 47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36" h="479323">
                <a:moveTo>
                  <a:pt x="0" y="0"/>
                </a:moveTo>
                <a:cubicBezTo>
                  <a:pt x="27653" y="20893"/>
                  <a:pt x="55306" y="41787"/>
                  <a:pt x="81116" y="66368"/>
                </a:cubicBezTo>
                <a:cubicBezTo>
                  <a:pt x="106926" y="90949"/>
                  <a:pt x="140110" y="105697"/>
                  <a:pt x="154858" y="147484"/>
                </a:cubicBezTo>
                <a:cubicBezTo>
                  <a:pt x="169606" y="189271"/>
                  <a:pt x="162233" y="280220"/>
                  <a:pt x="169607" y="317091"/>
                </a:cubicBezTo>
                <a:cubicBezTo>
                  <a:pt x="176981" y="353962"/>
                  <a:pt x="167149" y="341671"/>
                  <a:pt x="199104" y="368710"/>
                </a:cubicBezTo>
                <a:cubicBezTo>
                  <a:pt x="231059" y="395749"/>
                  <a:pt x="296197" y="437536"/>
                  <a:pt x="361336" y="479323"/>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902221" y="2307414"/>
            <a:ext cx="29912" cy="856115"/>
          </a:xfrm>
          <a:custGeom>
            <a:avLst/>
            <a:gdLst>
              <a:gd name="connsiteX0" fmla="*/ 29818 w 29912"/>
              <a:gd name="connsiteY0" fmla="*/ 709 h 856115"/>
              <a:gd name="connsiteX1" fmla="*/ 321 w 29912"/>
              <a:gd name="connsiteY1" fmla="*/ 44954 h 856115"/>
              <a:gd name="connsiteX2" fmla="*/ 15069 w 29912"/>
              <a:gd name="connsiteY2" fmla="*/ 288302 h 856115"/>
              <a:gd name="connsiteX3" fmla="*/ 29818 w 29912"/>
              <a:gd name="connsiteY3" fmla="*/ 376792 h 856115"/>
              <a:gd name="connsiteX4" fmla="*/ 7695 w 29912"/>
              <a:gd name="connsiteY4" fmla="*/ 443160 h 856115"/>
              <a:gd name="connsiteX5" fmla="*/ 15069 w 29912"/>
              <a:gd name="connsiteY5" fmla="*/ 856115 h 85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12" h="856115">
                <a:moveTo>
                  <a:pt x="29818" y="709"/>
                </a:moveTo>
                <a:cubicBezTo>
                  <a:pt x="16298" y="-1135"/>
                  <a:pt x="2779" y="-2978"/>
                  <a:pt x="321" y="44954"/>
                </a:cubicBezTo>
                <a:cubicBezTo>
                  <a:pt x="-2137" y="92886"/>
                  <a:pt x="10153" y="232996"/>
                  <a:pt x="15069" y="288302"/>
                </a:cubicBezTo>
                <a:cubicBezTo>
                  <a:pt x="19985" y="343608"/>
                  <a:pt x="31047" y="350982"/>
                  <a:pt x="29818" y="376792"/>
                </a:cubicBezTo>
                <a:cubicBezTo>
                  <a:pt x="28589" y="402602"/>
                  <a:pt x="10153" y="363273"/>
                  <a:pt x="7695" y="443160"/>
                </a:cubicBezTo>
                <a:cubicBezTo>
                  <a:pt x="5237" y="523047"/>
                  <a:pt x="10153" y="689581"/>
                  <a:pt x="15069" y="856115"/>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04684" y="6024716"/>
            <a:ext cx="678426" cy="486697"/>
          </a:xfrm>
          <a:custGeom>
            <a:avLst/>
            <a:gdLst>
              <a:gd name="connsiteX0" fmla="*/ 678426 w 678426"/>
              <a:gd name="connsiteY0" fmla="*/ 0 h 486697"/>
              <a:gd name="connsiteX1" fmla="*/ 663677 w 678426"/>
              <a:gd name="connsiteY1" fmla="*/ 73742 h 486697"/>
              <a:gd name="connsiteX2" fmla="*/ 671051 w 678426"/>
              <a:gd name="connsiteY2" fmla="*/ 169607 h 486697"/>
              <a:gd name="connsiteX3" fmla="*/ 582561 w 678426"/>
              <a:gd name="connsiteY3" fmla="*/ 176981 h 486697"/>
              <a:gd name="connsiteX4" fmla="*/ 449826 w 678426"/>
              <a:gd name="connsiteY4" fmla="*/ 184355 h 486697"/>
              <a:gd name="connsiteX5" fmla="*/ 346587 w 678426"/>
              <a:gd name="connsiteY5" fmla="*/ 206478 h 486697"/>
              <a:gd name="connsiteX6" fmla="*/ 280219 w 678426"/>
              <a:gd name="connsiteY6" fmla="*/ 258097 h 486697"/>
              <a:gd name="connsiteX7" fmla="*/ 206477 w 678426"/>
              <a:gd name="connsiteY7" fmla="*/ 339213 h 486697"/>
              <a:gd name="connsiteX8" fmla="*/ 132735 w 678426"/>
              <a:gd name="connsiteY8" fmla="*/ 412955 h 486697"/>
              <a:gd name="connsiteX9" fmla="*/ 0 w 678426"/>
              <a:gd name="connsiteY9" fmla="*/ 486697 h 48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8426" h="486697">
                <a:moveTo>
                  <a:pt x="678426" y="0"/>
                </a:moveTo>
                <a:cubicBezTo>
                  <a:pt x="671666" y="22737"/>
                  <a:pt x="664906" y="45474"/>
                  <a:pt x="663677" y="73742"/>
                </a:cubicBezTo>
                <a:cubicBezTo>
                  <a:pt x="662448" y="102010"/>
                  <a:pt x="684570" y="152401"/>
                  <a:pt x="671051" y="169607"/>
                </a:cubicBezTo>
                <a:cubicBezTo>
                  <a:pt x="657532" y="186813"/>
                  <a:pt x="619432" y="174523"/>
                  <a:pt x="582561" y="176981"/>
                </a:cubicBezTo>
                <a:cubicBezTo>
                  <a:pt x="545690" y="179439"/>
                  <a:pt x="489155" y="179439"/>
                  <a:pt x="449826" y="184355"/>
                </a:cubicBezTo>
                <a:cubicBezTo>
                  <a:pt x="410497" y="189271"/>
                  <a:pt x="374855" y="194188"/>
                  <a:pt x="346587" y="206478"/>
                </a:cubicBezTo>
                <a:cubicBezTo>
                  <a:pt x="318319" y="218768"/>
                  <a:pt x="303571" y="235975"/>
                  <a:pt x="280219" y="258097"/>
                </a:cubicBezTo>
                <a:cubicBezTo>
                  <a:pt x="256867" y="280219"/>
                  <a:pt x="231058" y="313403"/>
                  <a:pt x="206477" y="339213"/>
                </a:cubicBezTo>
                <a:cubicBezTo>
                  <a:pt x="181896" y="365023"/>
                  <a:pt x="167148" y="388374"/>
                  <a:pt x="132735" y="412955"/>
                </a:cubicBezTo>
                <a:cubicBezTo>
                  <a:pt x="98322" y="437536"/>
                  <a:pt x="49161" y="462116"/>
                  <a:pt x="0" y="486697"/>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943897" y="4608871"/>
            <a:ext cx="206477" cy="56585"/>
          </a:xfrm>
          <a:custGeom>
            <a:avLst/>
            <a:gdLst>
              <a:gd name="connsiteX0" fmla="*/ 0 w 206477"/>
              <a:gd name="connsiteY0" fmla="*/ 0 h 56585"/>
              <a:gd name="connsiteX1" fmla="*/ 81116 w 206477"/>
              <a:gd name="connsiteY1" fmla="*/ 51619 h 56585"/>
              <a:gd name="connsiteX2" fmla="*/ 206477 w 206477"/>
              <a:gd name="connsiteY2" fmla="*/ 51619 h 56585"/>
            </a:gdLst>
            <a:ahLst/>
            <a:cxnLst>
              <a:cxn ang="0">
                <a:pos x="connsiteX0" y="connsiteY0"/>
              </a:cxn>
              <a:cxn ang="0">
                <a:pos x="connsiteX1" y="connsiteY1"/>
              </a:cxn>
              <a:cxn ang="0">
                <a:pos x="connsiteX2" y="connsiteY2"/>
              </a:cxn>
            </a:cxnLst>
            <a:rect l="l" t="t" r="r" b="b"/>
            <a:pathLst>
              <a:path w="206477" h="56585">
                <a:moveTo>
                  <a:pt x="0" y="0"/>
                </a:moveTo>
                <a:cubicBezTo>
                  <a:pt x="23351" y="21508"/>
                  <a:pt x="46703" y="43016"/>
                  <a:pt x="81116" y="51619"/>
                </a:cubicBezTo>
                <a:cubicBezTo>
                  <a:pt x="115529" y="60222"/>
                  <a:pt x="161003" y="55920"/>
                  <a:pt x="206477" y="51619"/>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865671" y="4070555"/>
            <a:ext cx="221226" cy="103239"/>
          </a:xfrm>
          <a:custGeom>
            <a:avLst/>
            <a:gdLst>
              <a:gd name="connsiteX0" fmla="*/ 0 w 221226"/>
              <a:gd name="connsiteY0" fmla="*/ 0 h 103239"/>
              <a:gd name="connsiteX1" fmla="*/ 221226 w 221226"/>
              <a:gd name="connsiteY1" fmla="*/ 103239 h 103239"/>
            </a:gdLst>
            <a:ahLst/>
            <a:cxnLst>
              <a:cxn ang="0">
                <a:pos x="connsiteX0" y="connsiteY0"/>
              </a:cxn>
              <a:cxn ang="0">
                <a:pos x="connsiteX1" y="connsiteY1"/>
              </a:cxn>
            </a:cxnLst>
            <a:rect l="l" t="t" r="r" b="b"/>
            <a:pathLst>
              <a:path w="221226" h="103239">
                <a:moveTo>
                  <a:pt x="0" y="0"/>
                </a:moveTo>
                <a:lnTo>
                  <a:pt x="221226" y="103239"/>
                </a:ln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737419" y="5383161"/>
            <a:ext cx="117987" cy="14749"/>
          </a:xfrm>
          <a:custGeom>
            <a:avLst/>
            <a:gdLst>
              <a:gd name="connsiteX0" fmla="*/ 0 w 117987"/>
              <a:gd name="connsiteY0" fmla="*/ 0 h 14749"/>
              <a:gd name="connsiteX1" fmla="*/ 117987 w 117987"/>
              <a:gd name="connsiteY1" fmla="*/ 14749 h 14749"/>
            </a:gdLst>
            <a:ahLst/>
            <a:cxnLst>
              <a:cxn ang="0">
                <a:pos x="connsiteX0" y="connsiteY0"/>
              </a:cxn>
              <a:cxn ang="0">
                <a:pos x="connsiteX1" y="connsiteY1"/>
              </a:cxn>
            </a:cxnLst>
            <a:rect l="l" t="t" r="r" b="b"/>
            <a:pathLst>
              <a:path w="117987" h="14749">
                <a:moveTo>
                  <a:pt x="0" y="0"/>
                </a:moveTo>
                <a:lnTo>
                  <a:pt x="117987" y="14749"/>
                </a:ln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035277" y="6125117"/>
            <a:ext cx="545691" cy="32335"/>
          </a:xfrm>
          <a:custGeom>
            <a:avLst/>
            <a:gdLst>
              <a:gd name="connsiteX0" fmla="*/ 0 w 545691"/>
              <a:gd name="connsiteY0" fmla="*/ 2838 h 32335"/>
              <a:gd name="connsiteX1" fmla="*/ 184355 w 545691"/>
              <a:gd name="connsiteY1" fmla="*/ 2838 h 32335"/>
              <a:gd name="connsiteX2" fmla="*/ 353962 w 545691"/>
              <a:gd name="connsiteY2" fmla="*/ 32335 h 32335"/>
              <a:gd name="connsiteX3" fmla="*/ 435078 w 545691"/>
              <a:gd name="connsiteY3" fmla="*/ 24960 h 32335"/>
              <a:gd name="connsiteX4" fmla="*/ 545691 w 545691"/>
              <a:gd name="connsiteY4" fmla="*/ 17586 h 3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691" h="32335">
                <a:moveTo>
                  <a:pt x="0" y="2838"/>
                </a:moveTo>
                <a:cubicBezTo>
                  <a:pt x="62680" y="380"/>
                  <a:pt x="125361" y="-2078"/>
                  <a:pt x="184355" y="2838"/>
                </a:cubicBezTo>
                <a:cubicBezTo>
                  <a:pt x="243349" y="7754"/>
                  <a:pt x="312175" y="28648"/>
                  <a:pt x="353962" y="32335"/>
                </a:cubicBezTo>
                <a:lnTo>
                  <a:pt x="435078" y="24960"/>
                </a:lnTo>
                <a:cubicBezTo>
                  <a:pt x="467033" y="22502"/>
                  <a:pt x="506362" y="20044"/>
                  <a:pt x="545691" y="17586"/>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533832" y="3753465"/>
            <a:ext cx="302342" cy="154858"/>
          </a:xfrm>
          <a:custGeom>
            <a:avLst/>
            <a:gdLst>
              <a:gd name="connsiteX0" fmla="*/ 0 w 302342"/>
              <a:gd name="connsiteY0" fmla="*/ 0 h 154858"/>
              <a:gd name="connsiteX1" fmla="*/ 191729 w 302342"/>
              <a:gd name="connsiteY1" fmla="*/ 88490 h 154858"/>
              <a:gd name="connsiteX2" fmla="*/ 302342 w 302342"/>
              <a:gd name="connsiteY2" fmla="*/ 154858 h 154858"/>
            </a:gdLst>
            <a:ahLst/>
            <a:cxnLst>
              <a:cxn ang="0">
                <a:pos x="connsiteX0" y="connsiteY0"/>
              </a:cxn>
              <a:cxn ang="0">
                <a:pos x="connsiteX1" y="connsiteY1"/>
              </a:cxn>
              <a:cxn ang="0">
                <a:pos x="connsiteX2" y="connsiteY2"/>
              </a:cxn>
            </a:cxnLst>
            <a:rect l="l" t="t" r="r" b="b"/>
            <a:pathLst>
              <a:path w="302342" h="154858">
                <a:moveTo>
                  <a:pt x="0" y="0"/>
                </a:moveTo>
                <a:cubicBezTo>
                  <a:pt x="70669" y="31340"/>
                  <a:pt x="141339" y="62680"/>
                  <a:pt x="191729" y="88490"/>
                </a:cubicBezTo>
                <a:cubicBezTo>
                  <a:pt x="242119" y="114300"/>
                  <a:pt x="272230" y="134579"/>
                  <a:pt x="302342" y="154858"/>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474259" y="5934635"/>
            <a:ext cx="77694" cy="65741"/>
          </a:xfrm>
          <a:custGeom>
            <a:avLst/>
            <a:gdLst>
              <a:gd name="connsiteX0" fmla="*/ 77694 w 77694"/>
              <a:gd name="connsiteY0" fmla="*/ 65741 h 65741"/>
              <a:gd name="connsiteX1" fmla="*/ 0 w 77694"/>
              <a:gd name="connsiteY1" fmla="*/ 0 h 65741"/>
            </a:gdLst>
            <a:ahLst/>
            <a:cxnLst>
              <a:cxn ang="0">
                <a:pos x="connsiteX0" y="connsiteY0"/>
              </a:cxn>
              <a:cxn ang="0">
                <a:pos x="connsiteX1" y="connsiteY1"/>
              </a:cxn>
            </a:cxnLst>
            <a:rect l="l" t="t" r="r" b="b"/>
            <a:pathLst>
              <a:path w="77694" h="65741">
                <a:moveTo>
                  <a:pt x="77694" y="65741"/>
                </a:moveTo>
                <a:lnTo>
                  <a:pt x="0" y="0"/>
                </a:ln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195294" y="4470400"/>
            <a:ext cx="17930" cy="131482"/>
          </a:xfrm>
          <a:custGeom>
            <a:avLst/>
            <a:gdLst>
              <a:gd name="connsiteX0" fmla="*/ 0 w 17930"/>
              <a:gd name="connsiteY0" fmla="*/ 0 h 131482"/>
              <a:gd name="connsiteX1" fmla="*/ 17930 w 17930"/>
              <a:gd name="connsiteY1" fmla="*/ 131482 h 131482"/>
            </a:gdLst>
            <a:ahLst/>
            <a:cxnLst>
              <a:cxn ang="0">
                <a:pos x="connsiteX0" y="connsiteY0"/>
              </a:cxn>
              <a:cxn ang="0">
                <a:pos x="connsiteX1" y="connsiteY1"/>
              </a:cxn>
            </a:cxnLst>
            <a:rect l="l" t="t" r="r" b="b"/>
            <a:pathLst>
              <a:path w="17930" h="131482">
                <a:moveTo>
                  <a:pt x="0" y="0"/>
                </a:moveTo>
                <a:lnTo>
                  <a:pt x="17930" y="131482"/>
                </a:ln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5318" y="6137835"/>
            <a:ext cx="17929" cy="591671"/>
          </a:xfrm>
          <a:custGeom>
            <a:avLst/>
            <a:gdLst>
              <a:gd name="connsiteX0" fmla="*/ 17929 w 17929"/>
              <a:gd name="connsiteY0" fmla="*/ 591671 h 591671"/>
              <a:gd name="connsiteX1" fmla="*/ 0 w 17929"/>
              <a:gd name="connsiteY1" fmla="*/ 0 h 591671"/>
            </a:gdLst>
            <a:ahLst/>
            <a:cxnLst>
              <a:cxn ang="0">
                <a:pos x="connsiteX0" y="connsiteY0"/>
              </a:cxn>
              <a:cxn ang="0">
                <a:pos x="connsiteX1" y="connsiteY1"/>
              </a:cxn>
            </a:cxnLst>
            <a:rect l="l" t="t" r="r" b="b"/>
            <a:pathLst>
              <a:path w="17929" h="591671">
                <a:moveTo>
                  <a:pt x="17929" y="591671"/>
                </a:moveTo>
                <a:lnTo>
                  <a:pt x="0" y="0"/>
                </a:ln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23247" y="3030071"/>
            <a:ext cx="1117600" cy="926353"/>
          </a:xfrm>
          <a:custGeom>
            <a:avLst/>
            <a:gdLst>
              <a:gd name="connsiteX0" fmla="*/ 0 w 1117600"/>
              <a:gd name="connsiteY0" fmla="*/ 926353 h 926353"/>
              <a:gd name="connsiteX1" fmla="*/ 77694 w 1117600"/>
              <a:gd name="connsiteY1" fmla="*/ 902447 h 926353"/>
              <a:gd name="connsiteX2" fmla="*/ 59765 w 1117600"/>
              <a:gd name="connsiteY2" fmla="*/ 818776 h 926353"/>
              <a:gd name="connsiteX3" fmla="*/ 89647 w 1117600"/>
              <a:gd name="connsiteY3" fmla="*/ 723153 h 926353"/>
              <a:gd name="connsiteX4" fmla="*/ 155388 w 1117600"/>
              <a:gd name="connsiteY4" fmla="*/ 663388 h 926353"/>
              <a:gd name="connsiteX5" fmla="*/ 233082 w 1117600"/>
              <a:gd name="connsiteY5" fmla="*/ 609600 h 926353"/>
              <a:gd name="connsiteX6" fmla="*/ 322729 w 1117600"/>
              <a:gd name="connsiteY6" fmla="*/ 585694 h 926353"/>
              <a:gd name="connsiteX7" fmla="*/ 340659 w 1117600"/>
              <a:gd name="connsiteY7" fmla="*/ 513976 h 926353"/>
              <a:gd name="connsiteX8" fmla="*/ 388471 w 1117600"/>
              <a:gd name="connsiteY8" fmla="*/ 400423 h 926353"/>
              <a:gd name="connsiteX9" fmla="*/ 460188 w 1117600"/>
              <a:gd name="connsiteY9" fmla="*/ 376517 h 926353"/>
              <a:gd name="connsiteX10" fmla="*/ 555812 w 1117600"/>
              <a:gd name="connsiteY10" fmla="*/ 376517 h 926353"/>
              <a:gd name="connsiteX11" fmla="*/ 651435 w 1117600"/>
              <a:gd name="connsiteY11" fmla="*/ 286870 h 926353"/>
              <a:gd name="connsiteX12" fmla="*/ 812800 w 1117600"/>
              <a:gd name="connsiteY12" fmla="*/ 191247 h 926353"/>
              <a:gd name="connsiteX13" fmla="*/ 944282 w 1117600"/>
              <a:gd name="connsiteY13" fmla="*/ 101600 h 926353"/>
              <a:gd name="connsiteX14" fmla="*/ 968188 w 1117600"/>
              <a:gd name="connsiteY14" fmla="*/ 59764 h 926353"/>
              <a:gd name="connsiteX15" fmla="*/ 1027953 w 1117600"/>
              <a:gd name="connsiteY15" fmla="*/ 59764 h 926353"/>
              <a:gd name="connsiteX16" fmla="*/ 1093694 w 1117600"/>
              <a:gd name="connsiteY16" fmla="*/ 47811 h 926353"/>
              <a:gd name="connsiteX17" fmla="*/ 1117600 w 1117600"/>
              <a:gd name="connsiteY17" fmla="*/ 0 h 92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600" h="926353">
                <a:moveTo>
                  <a:pt x="0" y="926353"/>
                </a:moveTo>
                <a:cubicBezTo>
                  <a:pt x="33866" y="923364"/>
                  <a:pt x="67733" y="920376"/>
                  <a:pt x="77694" y="902447"/>
                </a:cubicBezTo>
                <a:cubicBezTo>
                  <a:pt x="87655" y="884518"/>
                  <a:pt x="57773" y="848658"/>
                  <a:pt x="59765" y="818776"/>
                </a:cubicBezTo>
                <a:cubicBezTo>
                  <a:pt x="61757" y="788894"/>
                  <a:pt x="73710" y="749051"/>
                  <a:pt x="89647" y="723153"/>
                </a:cubicBezTo>
                <a:cubicBezTo>
                  <a:pt x="105584" y="697255"/>
                  <a:pt x="131482" y="682314"/>
                  <a:pt x="155388" y="663388"/>
                </a:cubicBezTo>
                <a:cubicBezTo>
                  <a:pt x="179294" y="644462"/>
                  <a:pt x="205192" y="622549"/>
                  <a:pt x="233082" y="609600"/>
                </a:cubicBezTo>
                <a:cubicBezTo>
                  <a:pt x="260972" y="596651"/>
                  <a:pt x="304800" y="601631"/>
                  <a:pt x="322729" y="585694"/>
                </a:cubicBezTo>
                <a:cubicBezTo>
                  <a:pt x="340659" y="569757"/>
                  <a:pt x="329702" y="544854"/>
                  <a:pt x="340659" y="513976"/>
                </a:cubicBezTo>
                <a:cubicBezTo>
                  <a:pt x="351616" y="483098"/>
                  <a:pt x="368550" y="423333"/>
                  <a:pt x="388471" y="400423"/>
                </a:cubicBezTo>
                <a:cubicBezTo>
                  <a:pt x="408392" y="377513"/>
                  <a:pt x="432298" y="380501"/>
                  <a:pt x="460188" y="376517"/>
                </a:cubicBezTo>
                <a:cubicBezTo>
                  <a:pt x="488078" y="372533"/>
                  <a:pt x="523938" y="391458"/>
                  <a:pt x="555812" y="376517"/>
                </a:cubicBezTo>
                <a:cubicBezTo>
                  <a:pt x="587686" y="361576"/>
                  <a:pt x="608604" y="317748"/>
                  <a:pt x="651435" y="286870"/>
                </a:cubicBezTo>
                <a:cubicBezTo>
                  <a:pt x="694266" y="255992"/>
                  <a:pt x="763992" y="222125"/>
                  <a:pt x="812800" y="191247"/>
                </a:cubicBezTo>
                <a:cubicBezTo>
                  <a:pt x="861608" y="160369"/>
                  <a:pt x="918384" y="123514"/>
                  <a:pt x="944282" y="101600"/>
                </a:cubicBezTo>
                <a:cubicBezTo>
                  <a:pt x="970180" y="79686"/>
                  <a:pt x="954243" y="66737"/>
                  <a:pt x="968188" y="59764"/>
                </a:cubicBezTo>
                <a:cubicBezTo>
                  <a:pt x="982133" y="52791"/>
                  <a:pt x="1007035" y="61756"/>
                  <a:pt x="1027953" y="59764"/>
                </a:cubicBezTo>
                <a:cubicBezTo>
                  <a:pt x="1048871" y="57772"/>
                  <a:pt x="1078753" y="57772"/>
                  <a:pt x="1093694" y="47811"/>
                </a:cubicBezTo>
                <a:cubicBezTo>
                  <a:pt x="1108635" y="37850"/>
                  <a:pt x="1113117" y="18925"/>
                  <a:pt x="1117600" y="0"/>
                </a:cubicBezTo>
              </a:path>
            </a:pathLst>
          </a:custGeom>
          <a:noFill/>
          <a:ln w="127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924050" y="3838575"/>
            <a:ext cx="744402" cy="2914650"/>
          </a:xfrm>
          <a:custGeom>
            <a:avLst/>
            <a:gdLst>
              <a:gd name="connsiteX0" fmla="*/ 0 w 744402"/>
              <a:gd name="connsiteY0" fmla="*/ 0 h 2914650"/>
              <a:gd name="connsiteX1" fmla="*/ 114300 w 744402"/>
              <a:gd name="connsiteY1" fmla="*/ 104775 h 2914650"/>
              <a:gd name="connsiteX2" fmla="*/ 247650 w 744402"/>
              <a:gd name="connsiteY2" fmla="*/ 152400 h 2914650"/>
              <a:gd name="connsiteX3" fmla="*/ 238125 w 744402"/>
              <a:gd name="connsiteY3" fmla="*/ 257175 h 2914650"/>
              <a:gd name="connsiteX4" fmla="*/ 200025 w 744402"/>
              <a:gd name="connsiteY4" fmla="*/ 323850 h 2914650"/>
              <a:gd name="connsiteX5" fmla="*/ 285750 w 744402"/>
              <a:gd name="connsiteY5" fmla="*/ 381000 h 2914650"/>
              <a:gd name="connsiteX6" fmla="*/ 381000 w 744402"/>
              <a:gd name="connsiteY6" fmla="*/ 495300 h 2914650"/>
              <a:gd name="connsiteX7" fmla="*/ 457200 w 744402"/>
              <a:gd name="connsiteY7" fmla="*/ 685800 h 2914650"/>
              <a:gd name="connsiteX8" fmla="*/ 571500 w 744402"/>
              <a:gd name="connsiteY8" fmla="*/ 723900 h 2914650"/>
              <a:gd name="connsiteX9" fmla="*/ 590550 w 744402"/>
              <a:gd name="connsiteY9" fmla="*/ 923925 h 2914650"/>
              <a:gd name="connsiteX10" fmla="*/ 628650 w 744402"/>
              <a:gd name="connsiteY10" fmla="*/ 1000125 h 2914650"/>
              <a:gd name="connsiteX11" fmla="*/ 666750 w 744402"/>
              <a:gd name="connsiteY11" fmla="*/ 1038225 h 2914650"/>
              <a:gd name="connsiteX12" fmla="*/ 685800 w 744402"/>
              <a:gd name="connsiteY12" fmla="*/ 1295400 h 2914650"/>
              <a:gd name="connsiteX13" fmla="*/ 704850 w 744402"/>
              <a:gd name="connsiteY13" fmla="*/ 1390650 h 2914650"/>
              <a:gd name="connsiteX14" fmla="*/ 742950 w 744402"/>
              <a:gd name="connsiteY14" fmla="*/ 1438275 h 2914650"/>
              <a:gd name="connsiteX15" fmla="*/ 733425 w 744402"/>
              <a:gd name="connsiteY15" fmla="*/ 1533525 h 2914650"/>
              <a:gd name="connsiteX16" fmla="*/ 704850 w 744402"/>
              <a:gd name="connsiteY16" fmla="*/ 1638300 h 2914650"/>
              <a:gd name="connsiteX17" fmla="*/ 676275 w 744402"/>
              <a:gd name="connsiteY17" fmla="*/ 1762125 h 2914650"/>
              <a:gd name="connsiteX18" fmla="*/ 628650 w 744402"/>
              <a:gd name="connsiteY18" fmla="*/ 1828800 h 2914650"/>
              <a:gd name="connsiteX19" fmla="*/ 647700 w 744402"/>
              <a:gd name="connsiteY19" fmla="*/ 2276475 h 2914650"/>
              <a:gd name="connsiteX20" fmla="*/ 647700 w 744402"/>
              <a:gd name="connsiteY20" fmla="*/ 2533650 h 2914650"/>
              <a:gd name="connsiteX21" fmla="*/ 638175 w 744402"/>
              <a:gd name="connsiteY21" fmla="*/ 2686050 h 2914650"/>
              <a:gd name="connsiteX22" fmla="*/ 552450 w 744402"/>
              <a:gd name="connsiteY22" fmla="*/ 2914650 h 291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4402" h="2914650">
                <a:moveTo>
                  <a:pt x="0" y="0"/>
                </a:moveTo>
                <a:cubicBezTo>
                  <a:pt x="36512" y="39687"/>
                  <a:pt x="73025" y="79375"/>
                  <a:pt x="114300" y="104775"/>
                </a:cubicBezTo>
                <a:cubicBezTo>
                  <a:pt x="155575" y="130175"/>
                  <a:pt x="227012" y="127000"/>
                  <a:pt x="247650" y="152400"/>
                </a:cubicBezTo>
                <a:cubicBezTo>
                  <a:pt x="268288" y="177800"/>
                  <a:pt x="246063" y="228600"/>
                  <a:pt x="238125" y="257175"/>
                </a:cubicBezTo>
                <a:cubicBezTo>
                  <a:pt x="230187" y="285750"/>
                  <a:pt x="192088" y="303213"/>
                  <a:pt x="200025" y="323850"/>
                </a:cubicBezTo>
                <a:cubicBezTo>
                  <a:pt x="207963" y="344488"/>
                  <a:pt x="255588" y="352425"/>
                  <a:pt x="285750" y="381000"/>
                </a:cubicBezTo>
                <a:cubicBezTo>
                  <a:pt x="315912" y="409575"/>
                  <a:pt x="352425" y="444500"/>
                  <a:pt x="381000" y="495300"/>
                </a:cubicBezTo>
                <a:cubicBezTo>
                  <a:pt x="409575" y="546100"/>
                  <a:pt x="425450" y="647700"/>
                  <a:pt x="457200" y="685800"/>
                </a:cubicBezTo>
                <a:cubicBezTo>
                  <a:pt x="488950" y="723900"/>
                  <a:pt x="549275" y="684213"/>
                  <a:pt x="571500" y="723900"/>
                </a:cubicBezTo>
                <a:cubicBezTo>
                  <a:pt x="593725" y="763587"/>
                  <a:pt x="581025" y="877888"/>
                  <a:pt x="590550" y="923925"/>
                </a:cubicBezTo>
                <a:cubicBezTo>
                  <a:pt x="600075" y="969963"/>
                  <a:pt x="615950" y="981075"/>
                  <a:pt x="628650" y="1000125"/>
                </a:cubicBezTo>
                <a:cubicBezTo>
                  <a:pt x="641350" y="1019175"/>
                  <a:pt x="657225" y="989012"/>
                  <a:pt x="666750" y="1038225"/>
                </a:cubicBezTo>
                <a:cubicBezTo>
                  <a:pt x="676275" y="1087438"/>
                  <a:pt x="679450" y="1236663"/>
                  <a:pt x="685800" y="1295400"/>
                </a:cubicBezTo>
                <a:cubicBezTo>
                  <a:pt x="692150" y="1354137"/>
                  <a:pt x="695325" y="1366838"/>
                  <a:pt x="704850" y="1390650"/>
                </a:cubicBezTo>
                <a:cubicBezTo>
                  <a:pt x="714375" y="1414463"/>
                  <a:pt x="738188" y="1414463"/>
                  <a:pt x="742950" y="1438275"/>
                </a:cubicBezTo>
                <a:cubicBezTo>
                  <a:pt x="747712" y="1462087"/>
                  <a:pt x="739775" y="1500188"/>
                  <a:pt x="733425" y="1533525"/>
                </a:cubicBezTo>
                <a:cubicBezTo>
                  <a:pt x="727075" y="1566863"/>
                  <a:pt x="714375" y="1600200"/>
                  <a:pt x="704850" y="1638300"/>
                </a:cubicBezTo>
                <a:cubicBezTo>
                  <a:pt x="695325" y="1676400"/>
                  <a:pt x="688975" y="1730375"/>
                  <a:pt x="676275" y="1762125"/>
                </a:cubicBezTo>
                <a:cubicBezTo>
                  <a:pt x="663575" y="1793875"/>
                  <a:pt x="633412" y="1743075"/>
                  <a:pt x="628650" y="1828800"/>
                </a:cubicBezTo>
                <a:cubicBezTo>
                  <a:pt x="623888" y="1914525"/>
                  <a:pt x="644525" y="2159000"/>
                  <a:pt x="647700" y="2276475"/>
                </a:cubicBezTo>
                <a:cubicBezTo>
                  <a:pt x="650875" y="2393950"/>
                  <a:pt x="649287" y="2465388"/>
                  <a:pt x="647700" y="2533650"/>
                </a:cubicBezTo>
                <a:cubicBezTo>
                  <a:pt x="646113" y="2601912"/>
                  <a:pt x="654050" y="2622550"/>
                  <a:pt x="638175" y="2686050"/>
                </a:cubicBezTo>
                <a:cubicBezTo>
                  <a:pt x="622300" y="2749550"/>
                  <a:pt x="587375" y="2832100"/>
                  <a:pt x="552450" y="2914650"/>
                </a:cubicBezTo>
              </a:path>
            </a:pathLst>
          </a:custGeom>
          <a:noFill/>
          <a:ln w="127000">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txBox="1">
            <a:spLocks/>
          </p:cNvSpPr>
          <p:nvPr/>
        </p:nvSpPr>
        <p:spPr>
          <a:xfrm>
            <a:off x="6909936" y="1683546"/>
            <a:ext cx="1833011" cy="5018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WIS 23</a:t>
            </a:r>
          </a:p>
          <a:p>
            <a:r>
              <a:rPr lang="en-US" dirty="0" smtClean="0"/>
              <a:t>WIS 29</a:t>
            </a:r>
          </a:p>
          <a:p>
            <a:r>
              <a:rPr lang="en-US" dirty="0" smtClean="0"/>
              <a:t>WIS 42</a:t>
            </a:r>
          </a:p>
          <a:p>
            <a:r>
              <a:rPr lang="en-US" dirty="0" smtClean="0"/>
              <a:t>WIS 47</a:t>
            </a:r>
          </a:p>
          <a:p>
            <a:r>
              <a:rPr lang="en-US" dirty="0" smtClean="0"/>
              <a:t>WIS 57</a:t>
            </a:r>
          </a:p>
          <a:p>
            <a:r>
              <a:rPr lang="en-US" dirty="0" smtClean="0"/>
              <a:t>WIS 172</a:t>
            </a:r>
          </a:p>
          <a:p>
            <a:r>
              <a:rPr lang="en-US" dirty="0" smtClean="0"/>
              <a:t>WIS 441</a:t>
            </a:r>
            <a:endParaRPr lang="en-US" dirty="0"/>
          </a:p>
        </p:txBody>
      </p:sp>
    </p:spTree>
    <p:extLst>
      <p:ext uri="{BB962C8B-B14F-4D97-AF65-F5344CB8AC3E}">
        <p14:creationId xmlns:p14="http://schemas.microsoft.com/office/powerpoint/2010/main" val="2756517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Users</a:t>
            </a:r>
            <a:endParaRPr lang="en-US" dirty="0"/>
          </a:p>
        </p:txBody>
      </p:sp>
      <p:sp>
        <p:nvSpPr>
          <p:cNvPr id="3" name="Content Placeholder 2"/>
          <p:cNvSpPr>
            <a:spLocks noGrp="1"/>
          </p:cNvSpPr>
          <p:nvPr>
            <p:ph idx="1"/>
          </p:nvPr>
        </p:nvSpPr>
        <p:spPr/>
        <p:txBody>
          <a:bodyPr/>
          <a:lstStyle/>
          <a:p>
            <a:pPr marL="0" indent="0">
              <a:buNone/>
            </a:pPr>
            <a:r>
              <a:rPr lang="en-US" b="1" dirty="0" smtClean="0"/>
              <a:t>User Types:</a:t>
            </a:r>
          </a:p>
          <a:p>
            <a:pPr lvl="1"/>
            <a:r>
              <a:rPr lang="en-US" sz="2800" dirty="0" smtClean="0"/>
              <a:t>Maintenance</a:t>
            </a:r>
          </a:p>
          <a:p>
            <a:pPr lvl="1"/>
            <a:r>
              <a:rPr lang="en-US" sz="2800" dirty="0" smtClean="0"/>
              <a:t>Permit</a:t>
            </a:r>
          </a:p>
          <a:p>
            <a:pPr lvl="1"/>
            <a:r>
              <a:rPr lang="en-US" sz="2800" dirty="0" smtClean="0"/>
              <a:t>Construction</a:t>
            </a:r>
          </a:p>
          <a:p>
            <a:pPr lvl="1"/>
            <a:r>
              <a:rPr lang="en-US" sz="2800" dirty="0" smtClean="0"/>
              <a:t>All Types</a:t>
            </a:r>
            <a:endParaRPr lang="en-US" sz="2800" dirty="0"/>
          </a:p>
        </p:txBody>
      </p:sp>
    </p:spTree>
    <p:extLst>
      <p:ext uri="{BB962C8B-B14F-4D97-AF65-F5344CB8AC3E}">
        <p14:creationId xmlns:p14="http://schemas.microsoft.com/office/powerpoint/2010/main" val="1057277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669" y="0"/>
            <a:ext cx="7886700" cy="1325563"/>
          </a:xfrm>
        </p:spPr>
        <p:txBody>
          <a:bodyPr/>
          <a:lstStyle/>
          <a:p>
            <a:r>
              <a:rPr lang="en-US" dirty="0" smtClean="0"/>
              <a:t>Users</a:t>
            </a:r>
            <a:endParaRPr lang="en-US" dirty="0"/>
          </a:p>
        </p:txBody>
      </p:sp>
      <p:pic>
        <p:nvPicPr>
          <p:cNvPr id="4" name="Picture 3"/>
          <p:cNvPicPr>
            <a:picLocks noChangeAspect="1"/>
          </p:cNvPicPr>
          <p:nvPr/>
        </p:nvPicPr>
        <p:blipFill rotWithShape="1">
          <a:blip r:embed="rId3"/>
          <a:srcRect l="2809" t="1964"/>
          <a:stretch/>
        </p:blipFill>
        <p:spPr>
          <a:xfrm>
            <a:off x="1624262" y="1130719"/>
            <a:ext cx="5943600" cy="5640474"/>
          </a:xfrm>
          <a:prstGeom prst="rect">
            <a:avLst/>
          </a:prstGeom>
          <a:ln w="12700">
            <a:solidFill>
              <a:schemeClr val="tx1"/>
            </a:solidFill>
          </a:ln>
        </p:spPr>
      </p:pic>
    </p:spTree>
    <p:extLst>
      <p:ext uri="{BB962C8B-B14F-4D97-AF65-F5344CB8AC3E}">
        <p14:creationId xmlns:p14="http://schemas.microsoft.com/office/powerpoint/2010/main" val="2502397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Users</a:t>
            </a:r>
            <a:endParaRPr lang="en-US" dirty="0"/>
          </a:p>
        </p:txBody>
      </p:sp>
      <p:sp>
        <p:nvSpPr>
          <p:cNvPr id="3" name="Content Placeholder 2"/>
          <p:cNvSpPr>
            <a:spLocks noGrp="1"/>
          </p:cNvSpPr>
          <p:nvPr>
            <p:ph idx="1"/>
          </p:nvPr>
        </p:nvSpPr>
        <p:spPr>
          <a:xfrm>
            <a:off x="628650" y="1825625"/>
            <a:ext cx="8002166" cy="4351338"/>
          </a:xfrm>
        </p:spPr>
        <p:txBody>
          <a:bodyPr/>
          <a:lstStyle/>
          <a:p>
            <a:pPr marL="0" indent="0">
              <a:buNone/>
            </a:pPr>
            <a:r>
              <a:rPr lang="en-US" b="1" dirty="0" smtClean="0"/>
              <a:t>User Acceptance Authorization:</a:t>
            </a:r>
          </a:p>
          <a:p>
            <a:pPr lvl="1"/>
            <a:r>
              <a:rPr lang="en-US" sz="2800" dirty="0" smtClean="0"/>
              <a:t>No Acceptance</a:t>
            </a:r>
          </a:p>
          <a:p>
            <a:pPr lvl="1"/>
            <a:r>
              <a:rPr lang="en-US" sz="2800" dirty="0" smtClean="0"/>
              <a:t>Limited Acceptance (Non-Priority Roadways)</a:t>
            </a:r>
          </a:p>
          <a:p>
            <a:pPr lvl="1"/>
            <a:r>
              <a:rPr lang="en-US" sz="2800" dirty="0" smtClean="0"/>
              <a:t>Full Acceptance (Priority Roadways)</a:t>
            </a:r>
            <a:endParaRPr lang="en-US" sz="2800" dirty="0"/>
          </a:p>
        </p:txBody>
      </p:sp>
    </p:spTree>
    <p:extLst>
      <p:ext uri="{BB962C8B-B14F-4D97-AF65-F5344CB8AC3E}">
        <p14:creationId xmlns:p14="http://schemas.microsoft.com/office/powerpoint/2010/main" val="25309148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764" y="93339"/>
            <a:ext cx="7886700" cy="1325563"/>
          </a:xfrm>
        </p:spPr>
        <p:txBody>
          <a:bodyPr/>
          <a:lstStyle/>
          <a:p>
            <a:r>
              <a:rPr lang="en-US" dirty="0" smtClean="0"/>
              <a:t>Users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79995315"/>
              </p:ext>
            </p:extLst>
          </p:nvPr>
        </p:nvGraphicFramePr>
        <p:xfrm>
          <a:off x="589547" y="1282119"/>
          <a:ext cx="7928812" cy="4320749"/>
        </p:xfrm>
        <a:graphic>
          <a:graphicData uri="http://schemas.openxmlformats.org/drawingml/2006/table">
            <a:tbl>
              <a:tblPr firstRow="1" firstCol="1" bandRow="1"/>
              <a:tblGrid>
                <a:gridCol w="3666426"/>
                <a:gridCol w="492312"/>
                <a:gridCol w="453446"/>
                <a:gridCol w="479356"/>
                <a:gridCol w="453445"/>
                <a:gridCol w="505268"/>
                <a:gridCol w="518223"/>
                <a:gridCol w="466401"/>
                <a:gridCol w="440490"/>
                <a:gridCol w="453445"/>
              </a:tblGrid>
              <a:tr h="61726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4">
                  <a:txBody>
                    <a:bodyPr/>
                    <a:lstStyle/>
                    <a:p>
                      <a:pPr marL="0" marR="0" algn="ctr">
                        <a:lnSpc>
                          <a:spcPct val="107000"/>
                        </a:lnSpc>
                        <a:spcBef>
                          <a:spcPts val="0"/>
                        </a:spcBef>
                        <a:spcAft>
                          <a:spcPts val="0"/>
                        </a:spcAft>
                      </a:pPr>
                      <a:r>
                        <a:rPr lang="en-US" sz="14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User Types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1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User Regions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Acceptance Authority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hMerge="1">
                  <a:txBody>
                    <a:bodyPr/>
                    <a:lstStyle/>
                    <a:p>
                      <a:endParaRPr lang="en-US"/>
                    </a:p>
                  </a:txBody>
                  <a:tcPr/>
                </a:tc>
                <a:tc hMerge="1">
                  <a:txBody>
                    <a:bodyPr/>
                    <a:lstStyle/>
                    <a:p>
                      <a:endParaRPr lang="en-US"/>
                    </a:p>
                  </a:txBody>
                  <a:tcPr/>
                </a:tc>
              </a:tr>
              <a:tr h="1436005">
                <a:tc>
                  <a:txBody>
                    <a:bodyPr/>
                    <a:lstStyle/>
                    <a:p>
                      <a:pPr marL="0" marR="0" algn="ctr">
                        <a:lnSpc>
                          <a:spcPct val="107000"/>
                        </a:lnSpc>
                        <a:spcBef>
                          <a:spcPts val="0"/>
                        </a:spcBef>
                        <a:spcAft>
                          <a:spcPts val="0"/>
                        </a:spcAft>
                      </a:pPr>
                      <a:r>
                        <a:rPr lang="en-US" sz="14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User Roles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marL="71755" marR="71755"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Maintenance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71755" marR="71755"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Permit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71755" marR="71755"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Construction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71755" marR="71755"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All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Types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71755" marR="71755"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One</a:t>
                      </a: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71755" marR="71755"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All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71755" marR="71755"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Full</a:t>
                      </a: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71755" marR="71755"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Limited</a:t>
                      </a: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71755" marR="71755"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a:t>
                      </a: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227699">
                <a:tc>
                  <a:txBody>
                    <a:bodyPr/>
                    <a:lstStyle/>
                    <a:p>
                      <a:pPr marL="0" marR="0">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Supervisor***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tabLst>
                          <a:tab pos="333375"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7699">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Regional Traffic Engineer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RTE)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559">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Statewide Traffic Operations Center (STOC)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7699">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Project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Manager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7699">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Project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Leader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7699">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Permit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Coordinator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7699">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Maintenance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Coordinator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7699">
                <a:tc>
                  <a:txBody>
                    <a:bodyPr/>
                    <a:lstStyle/>
                    <a:p>
                      <a:pPr marL="0" marR="0">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Requestor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tabLst>
                          <a:tab pos="51435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r>
              <a:tr h="227699">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Viewer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r>
              <a:tr h="227699">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Public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Information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r>
            </a:tbl>
          </a:graphicData>
        </a:graphic>
      </p:graphicFrame>
      <p:sp>
        <p:nvSpPr>
          <p:cNvPr id="3" name="TextBox 2"/>
          <p:cNvSpPr txBox="1"/>
          <p:nvPr/>
        </p:nvSpPr>
        <p:spPr>
          <a:xfrm>
            <a:off x="577515" y="5618748"/>
            <a:ext cx="6894095" cy="307777"/>
          </a:xfrm>
          <a:prstGeom prst="rect">
            <a:avLst/>
          </a:prstGeom>
          <a:noFill/>
        </p:spPr>
        <p:txBody>
          <a:bodyPr wrap="square" rtlCol="0">
            <a:spAutoFit/>
          </a:bodyPr>
          <a:lstStyle/>
          <a:p>
            <a:r>
              <a:rPr lang="en-US" sz="1400" dirty="0" smtClean="0"/>
              <a:t>***Can assign acceptance authority and administrative privileges</a:t>
            </a:r>
            <a:endParaRPr lang="en-US" sz="1400" dirty="0"/>
          </a:p>
        </p:txBody>
      </p:sp>
    </p:spTree>
    <p:extLst>
      <p:ext uri="{BB962C8B-B14F-4D97-AF65-F5344CB8AC3E}">
        <p14:creationId xmlns:p14="http://schemas.microsoft.com/office/powerpoint/2010/main" val="147564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
            </a:r>
            <a:br>
              <a:rPr lang="en-US" dirty="0" smtClean="0"/>
            </a:br>
            <a:r>
              <a:rPr lang="en-US" dirty="0" smtClean="0"/>
              <a:t>Interfaces</a:t>
            </a:r>
            <a:endParaRPr lang="en-US" dirty="0"/>
          </a:p>
        </p:txBody>
      </p:sp>
      <p:sp>
        <p:nvSpPr>
          <p:cNvPr id="6" name="Text Placeholder 5"/>
          <p:cNvSpPr>
            <a:spLocks noGrp="1"/>
          </p:cNvSpPr>
          <p:nvPr>
            <p:ph type="body" idx="1"/>
          </p:nvPr>
        </p:nvSpPr>
        <p:spPr/>
        <p:txBody>
          <a:bodyPr/>
          <a:lstStyle/>
          <a:p>
            <a:r>
              <a:rPr lang="en-US" dirty="0" smtClean="0"/>
              <a:t>Request, Accept, Modify, Search, Reports</a:t>
            </a:r>
            <a:endParaRPr lang="en-US" dirty="0"/>
          </a:p>
        </p:txBody>
      </p:sp>
    </p:spTree>
    <p:extLst>
      <p:ext uri="{BB962C8B-B14F-4D97-AF65-F5344CB8AC3E}">
        <p14:creationId xmlns:p14="http://schemas.microsoft.com/office/powerpoint/2010/main" val="3406447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959769" y="1701998"/>
            <a:ext cx="5943600" cy="4711700"/>
          </a:xfrm>
          <a:prstGeom prst="rect">
            <a:avLst/>
          </a:prstGeom>
          <a:ln w="12700">
            <a:solidFill>
              <a:schemeClr val="tx1"/>
            </a:solidFill>
          </a:ln>
        </p:spPr>
      </p:pic>
      <p:cxnSp>
        <p:nvCxnSpPr>
          <p:cNvPr id="6" name="Straight Arrow Connector 5"/>
          <p:cNvCxnSpPr/>
          <p:nvPr/>
        </p:nvCxnSpPr>
        <p:spPr>
          <a:xfrm>
            <a:off x="1650098" y="2015612"/>
            <a:ext cx="1309671" cy="1"/>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4316" y="1830946"/>
            <a:ext cx="1344706" cy="369332"/>
          </a:xfrm>
          <a:prstGeom prst="rect">
            <a:avLst/>
          </a:prstGeom>
          <a:noFill/>
        </p:spPr>
        <p:txBody>
          <a:bodyPr wrap="square" rtlCol="0">
            <a:spAutoFit/>
          </a:bodyPr>
          <a:lstStyle/>
          <a:p>
            <a:r>
              <a:rPr lang="en-US" dirty="0" smtClean="0"/>
              <a:t>Menu bar</a:t>
            </a:r>
            <a:endParaRPr lang="en-US" dirty="0"/>
          </a:p>
        </p:txBody>
      </p:sp>
      <p:sp>
        <p:nvSpPr>
          <p:cNvPr id="11" name="TextBox 10"/>
          <p:cNvSpPr txBox="1"/>
          <p:nvPr/>
        </p:nvSpPr>
        <p:spPr>
          <a:xfrm>
            <a:off x="298188" y="2342069"/>
            <a:ext cx="1459006" cy="369332"/>
          </a:xfrm>
          <a:prstGeom prst="rect">
            <a:avLst/>
          </a:prstGeom>
          <a:noFill/>
        </p:spPr>
        <p:txBody>
          <a:bodyPr wrap="square" rtlCol="0">
            <a:spAutoFit/>
          </a:bodyPr>
          <a:lstStyle/>
          <a:p>
            <a:r>
              <a:rPr lang="en-US" dirty="0" smtClean="0"/>
              <a:t>Past Updates</a:t>
            </a:r>
            <a:endParaRPr lang="en-US" dirty="0"/>
          </a:p>
        </p:txBody>
      </p:sp>
      <p:sp>
        <p:nvSpPr>
          <p:cNvPr id="12" name="TextBox 11"/>
          <p:cNvSpPr txBox="1"/>
          <p:nvPr/>
        </p:nvSpPr>
        <p:spPr>
          <a:xfrm>
            <a:off x="355338" y="2906210"/>
            <a:ext cx="1344706" cy="369332"/>
          </a:xfrm>
          <a:prstGeom prst="rect">
            <a:avLst/>
          </a:prstGeom>
          <a:noFill/>
        </p:spPr>
        <p:txBody>
          <a:bodyPr wrap="square" rtlCol="0">
            <a:spAutoFit/>
          </a:bodyPr>
          <a:lstStyle/>
          <a:p>
            <a:r>
              <a:rPr lang="en-US" dirty="0" smtClean="0"/>
              <a:t>Messages</a:t>
            </a:r>
            <a:endParaRPr lang="en-US" dirty="0"/>
          </a:p>
        </p:txBody>
      </p:sp>
      <p:sp>
        <p:nvSpPr>
          <p:cNvPr id="13" name="TextBox 12"/>
          <p:cNvSpPr txBox="1"/>
          <p:nvPr/>
        </p:nvSpPr>
        <p:spPr>
          <a:xfrm>
            <a:off x="355338" y="3923549"/>
            <a:ext cx="1344706" cy="646331"/>
          </a:xfrm>
          <a:prstGeom prst="rect">
            <a:avLst/>
          </a:prstGeom>
          <a:noFill/>
        </p:spPr>
        <p:txBody>
          <a:bodyPr wrap="square" rtlCol="0">
            <a:spAutoFit/>
          </a:bodyPr>
          <a:lstStyle/>
          <a:p>
            <a:r>
              <a:rPr lang="en-US" dirty="0" smtClean="0"/>
              <a:t>Home Page Sections </a:t>
            </a:r>
            <a:endParaRPr lang="en-US" dirty="0"/>
          </a:p>
        </p:txBody>
      </p:sp>
      <p:cxnSp>
        <p:nvCxnSpPr>
          <p:cNvPr id="14" name="Straight Arrow Connector 13"/>
          <p:cNvCxnSpPr/>
          <p:nvPr/>
        </p:nvCxnSpPr>
        <p:spPr>
          <a:xfrm>
            <a:off x="1650098" y="2553242"/>
            <a:ext cx="1309671" cy="1"/>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29207" y="3070261"/>
            <a:ext cx="1309671" cy="1"/>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629206" y="4102124"/>
            <a:ext cx="1309671" cy="1"/>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2938877" y="1830946"/>
            <a:ext cx="522780" cy="36933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13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a:t>
            </a:r>
            <a:endParaRPr lang="en-US" dirty="0"/>
          </a:p>
        </p:txBody>
      </p:sp>
      <p:sp>
        <p:nvSpPr>
          <p:cNvPr id="3" name="Content Placeholder 2"/>
          <p:cNvSpPr>
            <a:spLocks noGrp="1"/>
          </p:cNvSpPr>
          <p:nvPr>
            <p:ph idx="1"/>
          </p:nvPr>
        </p:nvSpPr>
        <p:spPr>
          <a:xfrm>
            <a:off x="188259" y="1731495"/>
            <a:ext cx="8715110" cy="4351338"/>
          </a:xfrm>
        </p:spPr>
        <p:txBody>
          <a:bodyPr/>
          <a:lstStyle/>
          <a:p>
            <a:r>
              <a:rPr lang="en-US" sz="2400" i="1" dirty="0" smtClean="0"/>
              <a:t>Priority </a:t>
            </a:r>
            <a:r>
              <a:rPr lang="en-US" sz="2400" i="1" dirty="0"/>
              <a:t>Roadway Closures</a:t>
            </a:r>
            <a:r>
              <a:rPr lang="en-US" sz="2400" dirty="0"/>
              <a:t> </a:t>
            </a:r>
            <a:r>
              <a:rPr lang="en-US" sz="2400" i="1" dirty="0"/>
              <a:t>That Need </a:t>
            </a:r>
            <a:r>
              <a:rPr lang="en-US" sz="2400" i="1" dirty="0" smtClean="0"/>
              <a:t>Action</a:t>
            </a:r>
          </a:p>
          <a:p>
            <a:pPr lvl="1"/>
            <a:r>
              <a:rPr lang="en-US" sz="2000" i="1" dirty="0" smtClean="0"/>
              <a:t>Role:  Supervisor, STOC, and RTE only</a:t>
            </a:r>
          </a:p>
          <a:p>
            <a:pPr lvl="1"/>
            <a:r>
              <a:rPr lang="en-US" sz="2000" dirty="0" smtClean="0"/>
              <a:t>PR closures needing initial acceptance, pending date/time acceptance, and completion</a:t>
            </a:r>
          </a:p>
          <a:p>
            <a:r>
              <a:rPr lang="en-US" sz="2400" i="1" dirty="0" smtClean="0"/>
              <a:t>My Closures</a:t>
            </a:r>
          </a:p>
          <a:p>
            <a:pPr lvl="1"/>
            <a:r>
              <a:rPr lang="en-US" sz="2000" i="1" dirty="0" smtClean="0"/>
              <a:t>Role:  All</a:t>
            </a:r>
          </a:p>
          <a:p>
            <a:pPr lvl="1"/>
            <a:r>
              <a:rPr lang="en-US" sz="2000" i="1" dirty="0" smtClean="0"/>
              <a:t>Any closure where you are part of the closure history (e.g. entered, accepted, modified, etc…)</a:t>
            </a:r>
            <a:endParaRPr lang="en-US" sz="2000" dirty="0" smtClean="0"/>
          </a:p>
          <a:p>
            <a:r>
              <a:rPr lang="en-US" sz="2400" i="1" dirty="0" smtClean="0"/>
              <a:t>Near </a:t>
            </a:r>
            <a:r>
              <a:rPr lang="en-US" sz="2400" i="1" dirty="0"/>
              <a:t>Region Boundary </a:t>
            </a:r>
            <a:r>
              <a:rPr lang="en-US" sz="2400" i="1" dirty="0" smtClean="0"/>
              <a:t>Closures</a:t>
            </a:r>
          </a:p>
          <a:p>
            <a:pPr lvl="1"/>
            <a:r>
              <a:rPr lang="en-US" sz="2000" i="1" dirty="0"/>
              <a:t>Role:  Supervisor, STOC, and RTE </a:t>
            </a:r>
            <a:r>
              <a:rPr lang="en-US" sz="2000" i="1" dirty="0" smtClean="0"/>
              <a:t>only (region-based)</a:t>
            </a:r>
          </a:p>
          <a:p>
            <a:pPr lvl="1"/>
            <a:r>
              <a:rPr lang="en-US" sz="2000" i="1" dirty="0" smtClean="0"/>
              <a:t>Closures where the region is checked                                                 in the General Section</a:t>
            </a:r>
            <a:endParaRPr lang="en-US" sz="2000" i="1" dirty="0"/>
          </a:p>
        </p:txBody>
      </p:sp>
      <p:pic>
        <p:nvPicPr>
          <p:cNvPr id="4" name="Picture 3"/>
          <p:cNvPicPr>
            <a:picLocks noChangeAspect="1"/>
          </p:cNvPicPr>
          <p:nvPr/>
        </p:nvPicPr>
        <p:blipFill rotWithShape="1">
          <a:blip r:embed="rId2"/>
          <a:srcRect l="58754" t="68929" r="14357" b="9392"/>
          <a:stretch/>
        </p:blipFill>
        <p:spPr>
          <a:xfrm>
            <a:off x="5309116" y="5326090"/>
            <a:ext cx="2467179" cy="961052"/>
          </a:xfrm>
          <a:prstGeom prst="rect">
            <a:avLst/>
          </a:prstGeom>
        </p:spPr>
      </p:pic>
    </p:spTree>
    <p:extLst>
      <p:ext uri="{BB962C8B-B14F-4D97-AF65-F5344CB8AC3E}">
        <p14:creationId xmlns:p14="http://schemas.microsoft.com/office/powerpoint/2010/main" val="19899063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a:t>
            </a:r>
            <a:endParaRPr lang="en-US" dirty="0"/>
          </a:p>
        </p:txBody>
      </p:sp>
      <p:sp>
        <p:nvSpPr>
          <p:cNvPr id="3" name="Content Placeholder 2"/>
          <p:cNvSpPr>
            <a:spLocks noGrp="1"/>
          </p:cNvSpPr>
          <p:nvPr>
            <p:ph idx="1"/>
          </p:nvPr>
        </p:nvSpPr>
        <p:spPr/>
        <p:txBody>
          <a:bodyPr/>
          <a:lstStyle/>
          <a:p>
            <a:r>
              <a:rPr lang="en-US" sz="2400" dirty="0" smtClean="0"/>
              <a:t>Select </a:t>
            </a:r>
            <a:r>
              <a:rPr lang="en-US" sz="2400" dirty="0"/>
              <a:t>the </a:t>
            </a:r>
            <a:r>
              <a:rPr lang="en-US" sz="2400" i="1" dirty="0"/>
              <a:t>Request</a:t>
            </a:r>
            <a:r>
              <a:rPr lang="en-US" sz="2400" dirty="0"/>
              <a:t> </a:t>
            </a:r>
            <a:r>
              <a:rPr lang="en-US" sz="2400" dirty="0" smtClean="0"/>
              <a:t>link</a:t>
            </a:r>
            <a:r>
              <a:rPr lang="en-US" sz="2400" baseline="30000" dirty="0"/>
              <a:t> </a:t>
            </a:r>
            <a:r>
              <a:rPr lang="en-US" sz="2400" dirty="0" smtClean="0"/>
              <a:t>to </a:t>
            </a:r>
            <a:r>
              <a:rPr lang="en-US" sz="2400" dirty="0"/>
              <a:t>reach the Request </a:t>
            </a:r>
            <a:r>
              <a:rPr lang="en-US" sz="2400" dirty="0" smtClean="0"/>
              <a:t>Interface</a:t>
            </a:r>
          </a:p>
          <a:p>
            <a:endParaRPr lang="en-US" sz="2400" dirty="0"/>
          </a:p>
          <a:p>
            <a:endParaRPr lang="en-US" sz="2400" dirty="0" smtClean="0"/>
          </a:p>
          <a:p>
            <a:endParaRPr lang="en-US" sz="2400" dirty="0"/>
          </a:p>
          <a:p>
            <a:endParaRPr lang="en-US" sz="2400" dirty="0" smtClean="0"/>
          </a:p>
          <a:p>
            <a:r>
              <a:rPr lang="en-US" sz="2400" dirty="0" smtClean="0"/>
              <a:t>Choose type of closure</a:t>
            </a:r>
            <a:endParaRPr lang="en-US" sz="2400" dirty="0"/>
          </a:p>
          <a:p>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40391" y="2634594"/>
            <a:ext cx="8286750" cy="848193"/>
          </a:xfrm>
          <a:prstGeom prst="rect">
            <a:avLst/>
          </a:prstGeom>
          <a:ln w="12700">
            <a:solidFill>
              <a:schemeClr val="tx1"/>
            </a:solidFill>
          </a:ln>
        </p:spPr>
      </p:pic>
      <p:pic>
        <p:nvPicPr>
          <p:cNvPr id="5" name="Picture 4" descr="request interface.PNG"/>
          <p:cNvPicPr/>
          <p:nvPr/>
        </p:nvPicPr>
        <p:blipFill rotWithShape="1">
          <a:blip r:embed="rId3" cstate="print">
            <a:extLst>
              <a:ext uri="{28A0092B-C50C-407E-A947-70E740481C1C}">
                <a14:useLocalDpi xmlns:a14="http://schemas.microsoft.com/office/drawing/2010/main" val="0"/>
              </a:ext>
            </a:extLst>
          </a:blip>
          <a:srcRect t="10609" b="44213"/>
          <a:stretch/>
        </p:blipFill>
        <p:spPr>
          <a:xfrm>
            <a:off x="1600200" y="4590195"/>
            <a:ext cx="5943600" cy="990600"/>
          </a:xfrm>
          <a:prstGeom prst="rect">
            <a:avLst/>
          </a:prstGeom>
          <a:ln w="12700">
            <a:solidFill>
              <a:schemeClr val="tx1"/>
            </a:solidFill>
          </a:ln>
        </p:spPr>
      </p:pic>
      <p:sp>
        <p:nvSpPr>
          <p:cNvPr id="7" name="Oval 6"/>
          <p:cNvSpPr/>
          <p:nvPr/>
        </p:nvSpPr>
        <p:spPr>
          <a:xfrm>
            <a:off x="1016668" y="2874024"/>
            <a:ext cx="583531" cy="44238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347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Introductions</a:t>
            </a:r>
            <a:endParaRPr lang="en-US" dirty="0"/>
          </a:p>
        </p:txBody>
      </p:sp>
      <p:sp>
        <p:nvSpPr>
          <p:cNvPr id="7" name="Text Placeholder 6"/>
          <p:cNvSpPr>
            <a:spLocks noGrp="1"/>
          </p:cNvSpPr>
          <p:nvPr>
            <p:ph type="body" idx="1"/>
          </p:nvPr>
        </p:nvSpPr>
        <p:spPr>
          <a:xfrm>
            <a:off x="432731" y="1681163"/>
            <a:ext cx="3868340" cy="823912"/>
          </a:xfrm>
        </p:spPr>
        <p:txBody>
          <a:bodyPr>
            <a:normAutofit/>
          </a:bodyPr>
          <a:lstStyle/>
          <a:p>
            <a:r>
              <a:rPr lang="en-US" sz="2800" dirty="0" smtClean="0">
                <a:solidFill>
                  <a:srgbClr val="C00000"/>
                </a:solidFill>
              </a:rPr>
              <a:t>Brian Sippel</a:t>
            </a:r>
            <a:endParaRPr lang="en-US" sz="2800" dirty="0">
              <a:solidFill>
                <a:srgbClr val="C00000"/>
              </a:solidFill>
            </a:endParaRPr>
          </a:p>
        </p:txBody>
      </p:sp>
      <p:sp>
        <p:nvSpPr>
          <p:cNvPr id="8" name="Content Placeholder 7"/>
          <p:cNvSpPr>
            <a:spLocks noGrp="1"/>
          </p:cNvSpPr>
          <p:nvPr>
            <p:ph sz="half" idx="2"/>
          </p:nvPr>
        </p:nvSpPr>
        <p:spPr>
          <a:xfrm>
            <a:off x="432731" y="2505075"/>
            <a:ext cx="4363202" cy="3684588"/>
          </a:xfrm>
        </p:spPr>
        <p:txBody>
          <a:bodyPr/>
          <a:lstStyle/>
          <a:p>
            <a:pPr marL="0" indent="0">
              <a:buNone/>
            </a:pPr>
            <a:r>
              <a:rPr lang="en-US" b="1" dirty="0" err="1" smtClean="0"/>
              <a:t>WisDOT</a:t>
            </a:r>
            <a:r>
              <a:rPr lang="en-US" b="1" dirty="0" smtClean="0"/>
              <a:t> - BTO</a:t>
            </a:r>
          </a:p>
          <a:p>
            <a:pPr marL="0" indent="0">
              <a:buNone/>
            </a:pPr>
            <a:r>
              <a:rPr lang="en-US" b="1" dirty="0" smtClean="0"/>
              <a:t>Work Zone Management</a:t>
            </a:r>
          </a:p>
          <a:p>
            <a:pPr marL="0" indent="0">
              <a:buNone/>
            </a:pPr>
            <a:r>
              <a:rPr lang="en-US" dirty="0" smtClean="0"/>
              <a:t>(414) 322-4185</a:t>
            </a:r>
          </a:p>
          <a:p>
            <a:pPr marL="0" indent="0">
              <a:buNone/>
            </a:pPr>
            <a:r>
              <a:rPr lang="en-US" sz="1600" dirty="0">
                <a:hlinkClick r:id="rId3"/>
              </a:rPr>
              <a:t>b</a:t>
            </a:r>
            <a:r>
              <a:rPr lang="en-US" sz="1600" dirty="0" smtClean="0">
                <a:hlinkClick r:id="rId3"/>
              </a:rPr>
              <a:t>rian.sippel@dot.wi.gov</a:t>
            </a:r>
            <a:endParaRPr lang="en-US" sz="1600" dirty="0" smtClean="0"/>
          </a:p>
          <a:p>
            <a:pPr marL="0" indent="0">
              <a:buNone/>
            </a:pPr>
            <a:endParaRPr lang="en-US" dirty="0"/>
          </a:p>
        </p:txBody>
      </p:sp>
      <p:sp>
        <p:nvSpPr>
          <p:cNvPr id="9" name="Text Placeholder 8"/>
          <p:cNvSpPr>
            <a:spLocks noGrp="1"/>
          </p:cNvSpPr>
          <p:nvPr>
            <p:ph type="body" sz="quarter" idx="3"/>
          </p:nvPr>
        </p:nvSpPr>
        <p:spPr>
          <a:xfrm>
            <a:off x="4795934" y="1701672"/>
            <a:ext cx="3887391" cy="823912"/>
          </a:xfrm>
        </p:spPr>
        <p:txBody>
          <a:bodyPr>
            <a:normAutofit/>
          </a:bodyPr>
          <a:lstStyle/>
          <a:p>
            <a:r>
              <a:rPr lang="en-US" sz="2800" dirty="0" smtClean="0">
                <a:solidFill>
                  <a:srgbClr val="C00000"/>
                </a:solidFill>
              </a:rPr>
              <a:t>Chris Quesnell</a:t>
            </a:r>
            <a:endParaRPr lang="en-US" sz="2800" dirty="0">
              <a:solidFill>
                <a:srgbClr val="C00000"/>
              </a:solidFill>
            </a:endParaRPr>
          </a:p>
        </p:txBody>
      </p:sp>
      <p:sp>
        <p:nvSpPr>
          <p:cNvPr id="10" name="Content Placeholder 9"/>
          <p:cNvSpPr>
            <a:spLocks noGrp="1"/>
          </p:cNvSpPr>
          <p:nvPr>
            <p:ph sz="quarter" idx="4"/>
          </p:nvPr>
        </p:nvSpPr>
        <p:spPr>
          <a:xfrm>
            <a:off x="4795935" y="2505075"/>
            <a:ext cx="4084500" cy="3684588"/>
          </a:xfrm>
        </p:spPr>
        <p:txBody>
          <a:bodyPr/>
          <a:lstStyle/>
          <a:p>
            <a:pPr marL="0" indent="0">
              <a:buNone/>
            </a:pPr>
            <a:r>
              <a:rPr lang="en-US" b="1" dirty="0" smtClean="0"/>
              <a:t>Lakeside Engineers</a:t>
            </a:r>
          </a:p>
          <a:p>
            <a:pPr marL="0" indent="0">
              <a:buNone/>
            </a:pPr>
            <a:r>
              <a:rPr lang="en-US" b="1" dirty="0" smtClean="0"/>
              <a:t>BTO Consultant</a:t>
            </a:r>
            <a:endParaRPr lang="en-US" dirty="0" smtClean="0"/>
          </a:p>
          <a:p>
            <a:pPr marL="0" indent="0">
              <a:buNone/>
            </a:pPr>
            <a:r>
              <a:rPr lang="en-US" dirty="0" smtClean="0"/>
              <a:t>(262) 789-8200</a:t>
            </a:r>
          </a:p>
          <a:p>
            <a:pPr marL="0" indent="0">
              <a:buNone/>
            </a:pPr>
            <a:r>
              <a:rPr lang="en-US" sz="1600" dirty="0" smtClean="0">
                <a:hlinkClick r:id="rId4"/>
              </a:rPr>
              <a:t>chris.quesnell@lakesideengineers.com</a:t>
            </a:r>
            <a:endParaRPr lang="en-US" sz="1600" dirty="0" smtClean="0"/>
          </a:p>
          <a:p>
            <a:pPr marL="0" indent="0">
              <a:buNone/>
            </a:pPr>
            <a:endParaRPr lang="en-US" dirty="0" smtClean="0"/>
          </a:p>
          <a:p>
            <a:pPr marL="0" indent="0">
              <a:buNone/>
            </a:pPr>
            <a:endParaRPr lang="en-US" dirty="0"/>
          </a:p>
        </p:txBody>
      </p:sp>
      <p:sp>
        <p:nvSpPr>
          <p:cNvPr id="11" name="Content Placeholder 7"/>
          <p:cNvSpPr txBox="1">
            <a:spLocks/>
          </p:cNvSpPr>
          <p:nvPr/>
        </p:nvSpPr>
        <p:spPr>
          <a:xfrm>
            <a:off x="432731" y="4749281"/>
            <a:ext cx="8323296" cy="2108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rgbClr val="C00000"/>
                </a:solidFill>
              </a:rPr>
              <a:t>Self-Introductions</a:t>
            </a:r>
          </a:p>
          <a:p>
            <a:r>
              <a:rPr lang="en-US" dirty="0" smtClean="0"/>
              <a:t>Name, LCS experience and role</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5471045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Request</a:t>
            </a:r>
            <a:endParaRPr lang="en-US" dirty="0"/>
          </a:p>
        </p:txBody>
      </p:sp>
      <p:sp>
        <p:nvSpPr>
          <p:cNvPr id="5" name="Content Placeholder 4"/>
          <p:cNvSpPr>
            <a:spLocks noGrp="1"/>
          </p:cNvSpPr>
          <p:nvPr>
            <p:ph idx="1"/>
          </p:nvPr>
        </p:nvSpPr>
        <p:spPr/>
        <p:txBody>
          <a:bodyPr/>
          <a:lstStyle/>
          <a:p>
            <a:pPr marL="0" indent="0">
              <a:buNone/>
            </a:pPr>
            <a:r>
              <a:rPr lang="en-US" b="1" dirty="0" smtClean="0"/>
              <a:t>5 Types of Closures:</a:t>
            </a:r>
          </a:p>
          <a:p>
            <a:pPr marL="971550" lvl="1" indent="-514350">
              <a:buFont typeface="+mj-lt"/>
              <a:buAutoNum type="arabicPeriod"/>
            </a:pPr>
            <a:r>
              <a:rPr lang="en-US" sz="2800" dirty="0" smtClean="0"/>
              <a:t>Construction</a:t>
            </a:r>
          </a:p>
          <a:p>
            <a:pPr marL="971550" lvl="1" indent="-514350">
              <a:buFont typeface="+mj-lt"/>
              <a:buAutoNum type="arabicPeriod"/>
            </a:pPr>
            <a:r>
              <a:rPr lang="en-US" sz="2800" dirty="0" smtClean="0"/>
              <a:t>Maintenance</a:t>
            </a:r>
          </a:p>
          <a:p>
            <a:pPr marL="971550" lvl="1" indent="-514350">
              <a:buFont typeface="+mj-lt"/>
              <a:buAutoNum type="arabicPeriod"/>
            </a:pPr>
            <a:r>
              <a:rPr lang="en-US" sz="2800" dirty="0" smtClean="0"/>
              <a:t>Permit</a:t>
            </a:r>
          </a:p>
          <a:p>
            <a:pPr marL="971550" lvl="1" indent="-514350">
              <a:buFont typeface="+mj-lt"/>
              <a:buAutoNum type="arabicPeriod"/>
            </a:pPr>
            <a:r>
              <a:rPr lang="en-US" sz="2800" dirty="0" smtClean="0"/>
              <a:t>Emergency</a:t>
            </a:r>
          </a:p>
          <a:p>
            <a:pPr marL="971550" lvl="1" indent="-514350">
              <a:buFont typeface="+mj-lt"/>
              <a:buAutoNum type="arabicPeriod"/>
            </a:pPr>
            <a:r>
              <a:rPr lang="en-US" sz="2800" dirty="0"/>
              <a:t>Special </a:t>
            </a:r>
            <a:r>
              <a:rPr lang="en-US" sz="2800" dirty="0" smtClean="0"/>
              <a:t>Events</a:t>
            </a:r>
            <a:endParaRPr lang="en-US" sz="2800" dirty="0"/>
          </a:p>
        </p:txBody>
      </p:sp>
      <p:pic>
        <p:nvPicPr>
          <p:cNvPr id="1026" name="Picture 2" descr="http://manninglive.com/wp-content/uploads/2014/10/road-closed.jpg"/>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86400" y="4381685"/>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1416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Request</a:t>
            </a:r>
            <a:endParaRPr lang="en-US" dirty="0"/>
          </a:p>
        </p:txBody>
      </p:sp>
      <p:sp>
        <p:nvSpPr>
          <p:cNvPr id="5" name="Content Placeholder 4"/>
          <p:cNvSpPr>
            <a:spLocks noGrp="1"/>
          </p:cNvSpPr>
          <p:nvPr>
            <p:ph idx="1"/>
          </p:nvPr>
        </p:nvSpPr>
        <p:spPr/>
        <p:txBody>
          <a:bodyPr/>
          <a:lstStyle/>
          <a:p>
            <a:pPr marL="0" indent="0">
              <a:buNone/>
            </a:pPr>
            <a:r>
              <a:rPr lang="en-US" b="1" dirty="0" smtClean="0"/>
              <a:t>Advanced Notification:</a:t>
            </a:r>
            <a:endParaRPr lang="en-US" b="1" dirty="0"/>
          </a:p>
        </p:txBody>
      </p:sp>
      <p:graphicFrame>
        <p:nvGraphicFramePr>
          <p:cNvPr id="7" name="Table 6"/>
          <p:cNvGraphicFramePr>
            <a:graphicFrameLocks noGrp="1"/>
          </p:cNvGraphicFramePr>
          <p:nvPr>
            <p:extLst>
              <p:ext uri="{D42A27DB-BD31-4B8C-83A1-F6EECF244321}">
                <p14:modId xmlns:p14="http://schemas.microsoft.com/office/powerpoint/2010/main" val="3228710833"/>
              </p:ext>
            </p:extLst>
          </p:nvPr>
        </p:nvGraphicFramePr>
        <p:xfrm>
          <a:off x="470647" y="2366687"/>
          <a:ext cx="8243047" cy="3240731"/>
        </p:xfrm>
        <a:graphic>
          <a:graphicData uri="http://schemas.openxmlformats.org/drawingml/2006/table">
            <a:tbl>
              <a:tblPr firstRow="1" firstCol="1" bandRow="1"/>
              <a:tblGrid>
                <a:gridCol w="5094018"/>
                <a:gridCol w="3149029"/>
              </a:tblGrid>
              <a:tr h="252823">
                <a:tc gridSpan="2">
                  <a:txBody>
                    <a:bodyPr/>
                    <a:lstStyle/>
                    <a:p>
                      <a:pPr>
                        <a:spcAft>
                          <a:spcPts val="0"/>
                        </a:spcAft>
                      </a:pPr>
                      <a:endParaRPr lang="en-US" sz="1100" dirty="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8EAADB"/>
                      </a:solidFill>
                      <a:prstDash val="solid"/>
                      <a:round/>
                      <a:headEnd type="none" w="med" len="med"/>
                      <a:tailEnd type="none" w="med" len="med"/>
                    </a:lnB>
                    <a:noFill/>
                  </a:tcPr>
                </a:tc>
                <a:tc hMerge="1">
                  <a:txBody>
                    <a:bodyPr/>
                    <a:lstStyle/>
                    <a:p>
                      <a:endParaRPr lang="en-US"/>
                    </a:p>
                  </a:txBody>
                  <a:tcPr/>
                </a:tc>
              </a:tr>
              <a:tr h="252823">
                <a:tc>
                  <a:txBody>
                    <a:bodyPr/>
                    <a:lstStyle/>
                    <a:p>
                      <a:pPr>
                        <a:spcAft>
                          <a:spcPts val="0"/>
                        </a:spcAft>
                      </a:pPr>
                      <a:r>
                        <a:rPr lang="en-US" sz="1600" b="1">
                          <a:effectLst/>
                          <a:latin typeface="Calibri" panose="020F0502020204030204" pitchFamily="34" charset="0"/>
                          <a:ea typeface="Calibri" panose="020F0502020204030204" pitchFamily="34" charset="0"/>
                        </a:rPr>
                        <a:t>Lane closures*</a:t>
                      </a:r>
                      <a:endParaRPr lang="en-US" sz="160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spcAft>
                          <a:spcPts val="0"/>
                        </a:spcAft>
                      </a:pPr>
                      <a:r>
                        <a:rPr lang="en-US" sz="1600">
                          <a:effectLst/>
                          <a:latin typeface="Calibri" panose="020F0502020204030204" pitchFamily="34" charset="0"/>
                          <a:ea typeface="Calibri" panose="020F0502020204030204" pitchFamily="34" charset="0"/>
                        </a:rPr>
                        <a:t>14 calendar days</a:t>
                      </a:r>
                      <a:endParaRPr lang="en-US" sz="1600">
                        <a:effectLst/>
                        <a:latin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52823">
                <a:tc>
                  <a:txBody>
                    <a:bodyPr/>
                    <a:lstStyle/>
                    <a:p>
                      <a:pPr>
                        <a:spcAft>
                          <a:spcPts val="0"/>
                        </a:spcAft>
                      </a:pPr>
                      <a:r>
                        <a:rPr lang="en-US" sz="1600" b="1">
                          <a:effectLst/>
                          <a:latin typeface="Calibri" panose="020F0502020204030204" pitchFamily="34" charset="0"/>
                          <a:ea typeface="Calibri" panose="020F0502020204030204" pitchFamily="34" charset="0"/>
                        </a:rPr>
                        <a:t>Full roadway closures</a:t>
                      </a:r>
                      <a:endParaRPr lang="en-US" sz="160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spcAft>
                          <a:spcPts val="0"/>
                        </a:spcAft>
                      </a:pPr>
                      <a:r>
                        <a:rPr lang="en-US" sz="1600">
                          <a:effectLst/>
                          <a:latin typeface="Calibri" panose="020F0502020204030204" pitchFamily="34" charset="0"/>
                          <a:ea typeface="Calibri" panose="020F0502020204030204" pitchFamily="34" charset="0"/>
                        </a:rPr>
                        <a:t>14 calendar days</a:t>
                      </a:r>
                      <a:endParaRPr lang="en-US" sz="1600">
                        <a:effectLst/>
                        <a:latin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52823">
                <a:tc>
                  <a:txBody>
                    <a:bodyPr/>
                    <a:lstStyle/>
                    <a:p>
                      <a:pPr>
                        <a:spcAft>
                          <a:spcPts val="0"/>
                        </a:spcAft>
                      </a:pPr>
                      <a:r>
                        <a:rPr lang="en-US" sz="1600" b="1">
                          <a:effectLst/>
                          <a:latin typeface="Calibri" panose="020F0502020204030204" pitchFamily="34" charset="0"/>
                          <a:ea typeface="Calibri" panose="020F0502020204030204" pitchFamily="34" charset="0"/>
                        </a:rPr>
                        <a:t>System and service ramp closures*</a:t>
                      </a:r>
                      <a:endParaRPr lang="en-US" sz="160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spcAft>
                          <a:spcPts val="0"/>
                        </a:spcAft>
                      </a:pPr>
                      <a:r>
                        <a:rPr lang="en-US" sz="1600">
                          <a:effectLst/>
                          <a:latin typeface="Calibri" panose="020F0502020204030204" pitchFamily="34" charset="0"/>
                          <a:ea typeface="Calibri" panose="020F0502020204030204" pitchFamily="34" charset="0"/>
                        </a:rPr>
                        <a:t>14 calendar days</a:t>
                      </a:r>
                      <a:endParaRPr lang="en-US" sz="1600">
                        <a:effectLst/>
                        <a:latin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52823">
                <a:tc>
                  <a:txBody>
                    <a:bodyPr/>
                    <a:lstStyle/>
                    <a:p>
                      <a:pPr>
                        <a:spcAft>
                          <a:spcPts val="0"/>
                        </a:spcAft>
                      </a:pPr>
                      <a:r>
                        <a:rPr lang="en-US" sz="1600" b="1">
                          <a:effectLst/>
                          <a:latin typeface="Calibri" panose="020F0502020204030204" pitchFamily="34" charset="0"/>
                          <a:ea typeface="Calibri" panose="020F0502020204030204" pitchFamily="34" charset="0"/>
                        </a:rPr>
                        <a:t>Full system and service ramp closures</a:t>
                      </a:r>
                      <a:endParaRPr lang="en-US" sz="160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spcAft>
                          <a:spcPts val="0"/>
                        </a:spcAft>
                      </a:pPr>
                      <a:r>
                        <a:rPr lang="en-US" sz="1600">
                          <a:effectLst/>
                          <a:latin typeface="Calibri" panose="020F0502020204030204" pitchFamily="34" charset="0"/>
                          <a:ea typeface="Calibri" panose="020F0502020204030204" pitchFamily="34" charset="0"/>
                        </a:rPr>
                        <a:t>14 calendar days</a:t>
                      </a:r>
                      <a:endParaRPr lang="en-US" sz="1600">
                        <a:effectLst/>
                        <a:latin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52823">
                <a:tc>
                  <a:txBody>
                    <a:bodyPr/>
                    <a:lstStyle/>
                    <a:p>
                      <a:pPr>
                        <a:spcAft>
                          <a:spcPts val="0"/>
                        </a:spcAft>
                      </a:pPr>
                      <a:r>
                        <a:rPr lang="en-US" sz="1600" b="1">
                          <a:effectLst/>
                          <a:latin typeface="Calibri" panose="020F0502020204030204" pitchFamily="34" charset="0"/>
                          <a:ea typeface="Calibri" panose="020F0502020204030204" pitchFamily="34" charset="0"/>
                        </a:rPr>
                        <a:t>Project start</a:t>
                      </a:r>
                      <a:endParaRPr lang="en-US" sz="160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spcAft>
                          <a:spcPts val="0"/>
                        </a:spcAft>
                      </a:pPr>
                      <a:r>
                        <a:rPr lang="en-US" sz="1600">
                          <a:effectLst/>
                          <a:latin typeface="Calibri" panose="020F0502020204030204" pitchFamily="34" charset="0"/>
                          <a:ea typeface="Calibri" panose="020F0502020204030204" pitchFamily="34" charset="0"/>
                        </a:rPr>
                        <a:t>14 calendar days</a:t>
                      </a:r>
                      <a:endParaRPr lang="en-US" sz="1600">
                        <a:effectLst/>
                        <a:latin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52823">
                <a:tc>
                  <a:txBody>
                    <a:bodyPr/>
                    <a:lstStyle/>
                    <a:p>
                      <a:pPr>
                        <a:spcAft>
                          <a:spcPts val="0"/>
                        </a:spcAft>
                      </a:pPr>
                      <a:r>
                        <a:rPr lang="en-US" sz="1600" b="1">
                          <a:effectLst/>
                          <a:latin typeface="Calibri" panose="020F0502020204030204" pitchFamily="34" charset="0"/>
                          <a:ea typeface="Calibri" panose="020F0502020204030204" pitchFamily="34" charset="0"/>
                        </a:rPr>
                        <a:t>Construction stage changes</a:t>
                      </a:r>
                      <a:endParaRPr lang="en-US" sz="160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spcAft>
                          <a:spcPts val="0"/>
                        </a:spcAft>
                      </a:pPr>
                      <a:r>
                        <a:rPr lang="en-US" sz="1600">
                          <a:effectLst/>
                          <a:latin typeface="Calibri" panose="020F0502020204030204" pitchFamily="34" charset="0"/>
                          <a:ea typeface="Calibri" panose="020F0502020204030204" pitchFamily="34" charset="0"/>
                        </a:rPr>
                        <a:t>14 calendar days</a:t>
                      </a:r>
                      <a:endParaRPr lang="en-US" sz="1600">
                        <a:effectLst/>
                        <a:latin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52823">
                <a:tc>
                  <a:txBody>
                    <a:bodyPr/>
                    <a:lstStyle/>
                    <a:p>
                      <a:pPr>
                        <a:spcAft>
                          <a:spcPts val="0"/>
                        </a:spcAft>
                      </a:pPr>
                      <a:r>
                        <a:rPr lang="en-US" sz="1600" b="1">
                          <a:effectLst/>
                          <a:latin typeface="Calibri" panose="020F0502020204030204" pitchFamily="34" charset="0"/>
                          <a:ea typeface="Calibri" panose="020F0502020204030204" pitchFamily="34" charset="0"/>
                        </a:rPr>
                        <a:t>Detours</a:t>
                      </a:r>
                      <a:endParaRPr lang="en-US" sz="160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spcAft>
                          <a:spcPts val="0"/>
                        </a:spcAft>
                      </a:pPr>
                      <a:r>
                        <a:rPr lang="en-US" sz="1600">
                          <a:effectLst/>
                          <a:latin typeface="Calibri" panose="020F0502020204030204" pitchFamily="34" charset="0"/>
                          <a:ea typeface="Calibri" panose="020F0502020204030204" pitchFamily="34" charset="0"/>
                        </a:rPr>
                        <a:t>14 calendar days</a:t>
                      </a:r>
                      <a:endParaRPr lang="en-US" sz="1600">
                        <a:effectLst/>
                        <a:latin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52823">
                <a:tc>
                  <a:txBody>
                    <a:bodyPr/>
                    <a:lstStyle/>
                    <a:p>
                      <a:pPr>
                        <a:spcAft>
                          <a:spcPts val="0"/>
                        </a:spcAft>
                      </a:pPr>
                      <a:r>
                        <a:rPr lang="en-US" sz="1600" b="1">
                          <a:effectLst/>
                          <a:latin typeface="Calibri" panose="020F0502020204030204" pitchFamily="34" charset="0"/>
                          <a:ea typeface="Calibri" panose="020F0502020204030204" pitchFamily="34" charset="0"/>
                        </a:rPr>
                        <a:t>Lane closures**</a:t>
                      </a:r>
                      <a:endParaRPr lang="en-US" sz="160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spcAft>
                          <a:spcPts val="0"/>
                        </a:spcAft>
                      </a:pPr>
                      <a:r>
                        <a:rPr lang="en-US" sz="1600">
                          <a:effectLst/>
                          <a:latin typeface="Calibri" panose="020F0502020204030204" pitchFamily="34" charset="0"/>
                          <a:ea typeface="Calibri" panose="020F0502020204030204" pitchFamily="34" charset="0"/>
                        </a:rPr>
                        <a:t>3 business days</a:t>
                      </a:r>
                      <a:endParaRPr lang="en-US" sz="1600">
                        <a:effectLst/>
                        <a:latin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52823">
                <a:tc>
                  <a:txBody>
                    <a:bodyPr/>
                    <a:lstStyle/>
                    <a:p>
                      <a:pPr>
                        <a:spcAft>
                          <a:spcPts val="0"/>
                        </a:spcAft>
                      </a:pPr>
                      <a:r>
                        <a:rPr lang="en-US" sz="1600" b="1">
                          <a:effectLst/>
                          <a:latin typeface="Calibri" panose="020F0502020204030204" pitchFamily="34" charset="0"/>
                          <a:ea typeface="Calibri" panose="020F0502020204030204" pitchFamily="34" charset="0"/>
                        </a:rPr>
                        <a:t>System and service ramp closures**</a:t>
                      </a:r>
                      <a:endParaRPr lang="en-US" sz="160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spcAft>
                          <a:spcPts val="0"/>
                        </a:spcAft>
                      </a:pPr>
                      <a:r>
                        <a:rPr lang="en-US" sz="1600">
                          <a:effectLst/>
                          <a:latin typeface="Calibri" panose="020F0502020204030204" pitchFamily="34" charset="0"/>
                          <a:ea typeface="Calibri" panose="020F0502020204030204" pitchFamily="34" charset="0"/>
                        </a:rPr>
                        <a:t>3 business days</a:t>
                      </a:r>
                      <a:endParaRPr lang="en-US" sz="1600">
                        <a:effectLst/>
                        <a:latin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52823">
                <a:tc>
                  <a:txBody>
                    <a:bodyPr/>
                    <a:lstStyle/>
                    <a:p>
                      <a:pPr>
                        <a:spcAft>
                          <a:spcPts val="0"/>
                        </a:spcAft>
                      </a:pPr>
                      <a:r>
                        <a:rPr lang="en-US" sz="1600" b="1" dirty="0" smtClean="0">
                          <a:effectLst/>
                          <a:latin typeface="Calibri" panose="020F0502020204030204" pitchFamily="34" charset="0"/>
                          <a:ea typeface="Calibri" panose="020F0502020204030204" pitchFamily="34" charset="0"/>
                        </a:rPr>
                        <a:t>Modifying </a:t>
                      </a:r>
                      <a:r>
                        <a:rPr lang="en-US" sz="1600" b="1" dirty="0">
                          <a:effectLst/>
                          <a:latin typeface="Calibri" panose="020F0502020204030204" pitchFamily="34" charset="0"/>
                          <a:ea typeface="Calibri" panose="020F0502020204030204" pitchFamily="34" charset="0"/>
                        </a:rPr>
                        <a:t>all closure types</a:t>
                      </a:r>
                      <a:endParaRPr lang="en-US" sz="1600" dirty="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spcAft>
                          <a:spcPts val="0"/>
                        </a:spcAft>
                      </a:pPr>
                      <a:r>
                        <a:rPr lang="en-US" sz="1600" dirty="0">
                          <a:effectLst/>
                          <a:latin typeface="Calibri" panose="020F0502020204030204" pitchFamily="34" charset="0"/>
                          <a:ea typeface="Calibri" panose="020F0502020204030204" pitchFamily="34" charset="0"/>
                        </a:rPr>
                        <a:t>3 business days</a:t>
                      </a:r>
                      <a:endParaRPr lang="en-US" sz="1600" dirty="0">
                        <a:effectLst/>
                        <a:latin typeface="Calibri" panose="020F050202020403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29839">
                <a:tc gridSpan="2">
                  <a:txBody>
                    <a:bodyPr/>
                    <a:lstStyle/>
                    <a:p>
                      <a:pPr>
                        <a:spcAft>
                          <a:spcPts val="0"/>
                        </a:spcAft>
                      </a:pPr>
                      <a:r>
                        <a:rPr lang="en-US" sz="1200" i="1">
                          <a:effectLst/>
                          <a:latin typeface="Calibri" panose="020F0502020204030204" pitchFamily="34" charset="0"/>
                          <a:ea typeface="Calibri" panose="020F0502020204030204" pitchFamily="34" charset="0"/>
                        </a:rPr>
                        <a:t>*With height, weight, or width restrictions (available width, all lanes in one direction </a:t>
                      </a:r>
                      <a:r>
                        <a:rPr lang="en-US" sz="1200" i="1">
                          <a:effectLst/>
                          <a:latin typeface="Calibri" panose="020F0502020204030204" pitchFamily="34" charset="0"/>
                        </a:rPr>
                        <a:t>≤16’)</a:t>
                      </a:r>
                      <a:endParaRPr lang="en-US" sz="160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2F2F2"/>
                    </a:solidFill>
                  </a:tcPr>
                </a:tc>
                <a:tc hMerge="1">
                  <a:txBody>
                    <a:bodyPr/>
                    <a:lstStyle/>
                    <a:p>
                      <a:endParaRPr lang="en-US"/>
                    </a:p>
                  </a:txBody>
                  <a:tcPr/>
                </a:tc>
              </a:tr>
              <a:tr h="229839">
                <a:tc gridSpan="2">
                  <a:txBody>
                    <a:bodyPr/>
                    <a:lstStyle/>
                    <a:p>
                      <a:pPr>
                        <a:spcAft>
                          <a:spcPts val="0"/>
                        </a:spcAft>
                      </a:pPr>
                      <a:r>
                        <a:rPr lang="en-US" sz="1200" i="1" dirty="0">
                          <a:effectLst/>
                          <a:latin typeface="Calibri" panose="020F0502020204030204" pitchFamily="34" charset="0"/>
                        </a:rPr>
                        <a:t>** Without height, weight, or width restrictions (available width, all lanes in one direction &gt;16’)</a:t>
                      </a:r>
                      <a:endParaRPr lang="en-US" sz="1600" dirty="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1103466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a:t>
            </a:r>
            <a:endParaRPr lang="en-US" dirty="0"/>
          </a:p>
        </p:txBody>
      </p:sp>
      <p:sp>
        <p:nvSpPr>
          <p:cNvPr id="3" name="Content Placeholder 2"/>
          <p:cNvSpPr>
            <a:spLocks noGrp="1"/>
          </p:cNvSpPr>
          <p:nvPr>
            <p:ph idx="1"/>
          </p:nvPr>
        </p:nvSpPr>
        <p:spPr>
          <a:xfrm>
            <a:off x="628649" y="1825625"/>
            <a:ext cx="8048819" cy="4351338"/>
          </a:xfrm>
        </p:spPr>
        <p:txBody>
          <a:bodyPr/>
          <a:lstStyle/>
          <a:p>
            <a:r>
              <a:rPr lang="en-US" b="1" dirty="0" smtClean="0"/>
              <a:t>Differences between request forms:</a:t>
            </a:r>
          </a:p>
          <a:p>
            <a:pPr lvl="1"/>
            <a:r>
              <a:rPr lang="en-US" dirty="0" smtClean="0"/>
              <a:t>Revisions to contact info type and required fields</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r>
              <a:rPr lang="en-US" dirty="0" smtClean="0"/>
              <a:t>Emergency closures are automatically accepted upon entry</a:t>
            </a:r>
          </a:p>
        </p:txBody>
      </p:sp>
      <p:pic>
        <p:nvPicPr>
          <p:cNvPr id="4" name="Picture 3"/>
          <p:cNvPicPr>
            <a:picLocks noChangeAspect="1"/>
          </p:cNvPicPr>
          <p:nvPr/>
        </p:nvPicPr>
        <p:blipFill rotWithShape="1">
          <a:blip r:embed="rId2"/>
          <a:srcRect l="2760" t="19441" r="75666" b="48490"/>
          <a:stretch/>
        </p:blipFill>
        <p:spPr>
          <a:xfrm>
            <a:off x="4009246" y="3834792"/>
            <a:ext cx="1287624" cy="1444796"/>
          </a:xfrm>
          <a:prstGeom prst="rect">
            <a:avLst/>
          </a:prstGeom>
        </p:spPr>
      </p:pic>
      <p:pic>
        <p:nvPicPr>
          <p:cNvPr id="7" name="Picture 6"/>
          <p:cNvPicPr>
            <a:picLocks noChangeAspect="1"/>
          </p:cNvPicPr>
          <p:nvPr/>
        </p:nvPicPr>
        <p:blipFill rotWithShape="1">
          <a:blip r:embed="rId3"/>
          <a:srcRect l="2355" t="19268" r="74042" b="38549"/>
          <a:stretch/>
        </p:blipFill>
        <p:spPr>
          <a:xfrm>
            <a:off x="1856425" y="3824012"/>
            <a:ext cx="1502228" cy="1455576"/>
          </a:xfrm>
          <a:prstGeom prst="rect">
            <a:avLst/>
          </a:prstGeom>
        </p:spPr>
      </p:pic>
      <p:pic>
        <p:nvPicPr>
          <p:cNvPr id="9" name="Picture 8"/>
          <p:cNvPicPr>
            <a:picLocks noChangeAspect="1"/>
          </p:cNvPicPr>
          <p:nvPr/>
        </p:nvPicPr>
        <p:blipFill rotWithShape="1">
          <a:blip r:embed="rId4"/>
          <a:srcRect l="2403" t="19523" r="75711" b="48229"/>
          <a:stretch/>
        </p:blipFill>
        <p:spPr>
          <a:xfrm>
            <a:off x="6111550" y="3858118"/>
            <a:ext cx="1306285" cy="1421470"/>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524472698"/>
              </p:ext>
            </p:extLst>
          </p:nvPr>
        </p:nvGraphicFramePr>
        <p:xfrm>
          <a:off x="1605058" y="2850412"/>
          <a:ext cx="6096000" cy="914400"/>
        </p:xfrm>
        <a:graphic>
          <a:graphicData uri="http://schemas.openxmlformats.org/drawingml/2006/table">
            <a:tbl>
              <a:tblPr firstRow="1" bandRow="1">
                <a:tableStyleId>{5940675A-B579-460E-94D1-54222C63F5DA}</a:tableStyleId>
              </a:tblPr>
              <a:tblGrid>
                <a:gridCol w="2032000"/>
                <a:gridCol w="2032000"/>
                <a:gridCol w="2032000"/>
              </a:tblGrid>
              <a:tr h="370840">
                <a:tc>
                  <a:txBody>
                    <a:bodyPr/>
                    <a:lstStyle/>
                    <a:p>
                      <a:pPr algn="ctr"/>
                      <a:r>
                        <a:rPr lang="en-US" dirty="0" smtClean="0"/>
                        <a:t>Construction</a:t>
                      </a:r>
                      <a:endParaRPr lang="en-US" dirty="0"/>
                    </a:p>
                  </a:txBody>
                  <a:tcPr anchor="ctr"/>
                </a:tc>
                <a:tc>
                  <a:txBody>
                    <a:bodyPr/>
                    <a:lstStyle/>
                    <a:p>
                      <a:pPr algn="ctr"/>
                      <a:r>
                        <a:rPr lang="en-US" dirty="0" smtClean="0"/>
                        <a:t>Maintenance</a:t>
                      </a:r>
                    </a:p>
                    <a:p>
                      <a:pPr algn="ctr"/>
                      <a:r>
                        <a:rPr lang="en-US" dirty="0" smtClean="0"/>
                        <a:t>Emergency</a:t>
                      </a:r>
                    </a:p>
                    <a:p>
                      <a:pPr algn="ctr"/>
                      <a:r>
                        <a:rPr lang="en-US" dirty="0" smtClean="0"/>
                        <a:t>Special</a:t>
                      </a:r>
                      <a:r>
                        <a:rPr lang="en-US" baseline="0" dirty="0" smtClean="0"/>
                        <a:t> Event</a:t>
                      </a:r>
                      <a:endParaRPr lang="en-US" dirty="0" smtClean="0"/>
                    </a:p>
                  </a:txBody>
                  <a:tcPr anchor="ctr"/>
                </a:tc>
                <a:tc>
                  <a:txBody>
                    <a:bodyPr/>
                    <a:lstStyle/>
                    <a:p>
                      <a:pPr algn="ctr"/>
                      <a:r>
                        <a:rPr lang="en-US" dirty="0" smtClean="0"/>
                        <a:t>Permit</a:t>
                      </a:r>
                      <a:endParaRPr lang="en-US" dirty="0"/>
                    </a:p>
                  </a:txBody>
                  <a:tcPr anchor="ctr"/>
                </a:tc>
              </a:tr>
            </a:tbl>
          </a:graphicData>
        </a:graphic>
      </p:graphicFrame>
    </p:spTree>
    <p:extLst>
      <p:ext uri="{BB962C8B-B14F-4D97-AF65-F5344CB8AC3E}">
        <p14:creationId xmlns:p14="http://schemas.microsoft.com/office/powerpoint/2010/main" val="34918683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a:t>
            </a:r>
            <a:endParaRPr lang="en-US" dirty="0"/>
          </a:p>
        </p:txBody>
      </p:sp>
      <p:sp>
        <p:nvSpPr>
          <p:cNvPr id="3" name="Content Placeholder 2"/>
          <p:cNvSpPr>
            <a:spLocks noGrp="1"/>
          </p:cNvSpPr>
          <p:nvPr>
            <p:ph idx="1"/>
          </p:nvPr>
        </p:nvSpPr>
        <p:spPr>
          <a:xfrm>
            <a:off x="615203" y="2013884"/>
            <a:ext cx="7886700" cy="4351338"/>
          </a:xfrm>
        </p:spPr>
        <p:txBody>
          <a:bodyPr>
            <a:normAutofit/>
          </a:bodyPr>
          <a:lstStyle/>
          <a:p>
            <a:pPr marL="0" indent="0">
              <a:buNone/>
            </a:pPr>
            <a:r>
              <a:rPr lang="en-US" sz="2400" b="1" dirty="0" smtClean="0"/>
              <a:t>Facility Type:</a:t>
            </a:r>
          </a:p>
          <a:p>
            <a:pPr lvl="1"/>
            <a:r>
              <a:rPr lang="en-US" dirty="0" smtClean="0"/>
              <a:t>3 types to choose from</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51619062"/>
              </p:ext>
            </p:extLst>
          </p:nvPr>
        </p:nvGraphicFramePr>
        <p:xfrm>
          <a:off x="147917" y="3415552"/>
          <a:ext cx="8755452" cy="1920240"/>
        </p:xfrm>
        <a:graphic>
          <a:graphicData uri="http://schemas.openxmlformats.org/drawingml/2006/table">
            <a:tbl>
              <a:tblPr firstRow="1" bandRow="1">
                <a:tableStyleId>{5940675A-B579-460E-94D1-54222C63F5DA}</a:tableStyleId>
              </a:tblPr>
              <a:tblGrid>
                <a:gridCol w="2514602"/>
                <a:gridCol w="6240850"/>
              </a:tblGrid>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effectLst/>
                          <a:latin typeface="Arial" panose="020B0604020202020204" pitchFamily="34" charset="0"/>
                          <a:cs typeface="Arial" panose="020B0604020202020204" pitchFamily="34" charset="0"/>
                        </a:rPr>
                        <a:t>Mainline</a:t>
                      </a:r>
                    </a:p>
                    <a:p>
                      <a:endParaRPr lang="en-US" b="1" dirty="0">
                        <a:solidFill>
                          <a:schemeClr val="bg1"/>
                        </a:solidFill>
                        <a:latin typeface="Arial" panose="020B0604020202020204" pitchFamily="34" charset="0"/>
                        <a:cs typeface="Arial" panose="020B0604020202020204" pitchFamily="34" charset="0"/>
                      </a:endParaRPr>
                    </a:p>
                  </a:txBody>
                  <a:tcPr>
                    <a:solidFill>
                      <a:schemeClr val="accent5">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Arial" panose="020B0604020202020204" pitchFamily="34" charset="0"/>
                          <a:cs typeface="Arial" panose="020B0604020202020204" pitchFamily="34" charset="0"/>
                        </a:rPr>
                        <a:t>Lane(s) of a highway</a:t>
                      </a:r>
                      <a:endParaRPr lang="en-US" dirty="0">
                        <a:latin typeface="Arial" panose="020B0604020202020204" pitchFamily="34" charset="0"/>
                        <a:cs typeface="Arial" panose="020B0604020202020204" pitchFamily="34" charset="0"/>
                      </a:endParaRPr>
                    </a:p>
                  </a:txBody>
                  <a:tcPr>
                    <a:solidFill>
                      <a:schemeClr val="accent5">
                        <a:lumMod val="20000"/>
                        <a:lumOff val="80000"/>
                      </a:schemeClr>
                    </a:solidFill>
                  </a:tcPr>
                </a:tc>
              </a:tr>
              <a:tr h="640080">
                <a:tc>
                  <a:txBody>
                    <a:bodyPr/>
                    <a:lstStyle/>
                    <a:p>
                      <a:r>
                        <a:rPr lang="en-US" sz="1800" b="1" dirty="0" smtClean="0">
                          <a:solidFill>
                            <a:schemeClr val="bg1"/>
                          </a:solidFill>
                          <a:effectLst/>
                          <a:latin typeface="Arial" panose="020B0604020202020204" pitchFamily="34" charset="0"/>
                          <a:cs typeface="Arial" panose="020B0604020202020204" pitchFamily="34" charset="0"/>
                        </a:rPr>
                        <a:t>Ramp</a:t>
                      </a:r>
                      <a:endParaRPr lang="en-US" b="1" dirty="0">
                        <a:solidFill>
                          <a:schemeClr val="bg1"/>
                        </a:solidFill>
                        <a:latin typeface="Arial" panose="020B0604020202020204" pitchFamily="34" charset="0"/>
                        <a:cs typeface="Arial" panose="020B0604020202020204" pitchFamily="34" charset="0"/>
                      </a:endParaRPr>
                    </a:p>
                  </a:txBody>
                  <a:tcPr>
                    <a:solidFill>
                      <a:schemeClr val="accent5">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Arial" panose="020B0604020202020204" pitchFamily="34" charset="0"/>
                          <a:cs typeface="Arial" panose="020B0604020202020204" pitchFamily="34" charset="0"/>
                        </a:rPr>
                        <a:t>Service interchange entrance or exit ramp</a:t>
                      </a:r>
                      <a:endParaRPr lang="en-US" dirty="0">
                        <a:latin typeface="Arial" panose="020B0604020202020204" pitchFamily="34" charset="0"/>
                        <a:cs typeface="Arial" panose="020B0604020202020204" pitchFamily="34" charset="0"/>
                      </a:endParaRPr>
                    </a:p>
                  </a:txBody>
                  <a:tcPr>
                    <a:solidFill>
                      <a:schemeClr val="accent5">
                        <a:lumMod val="20000"/>
                        <a:lumOff val="80000"/>
                      </a:schemeClr>
                    </a:solidFill>
                  </a:tcPr>
                </a:tc>
              </a:tr>
              <a:tr h="64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effectLst/>
                          <a:latin typeface="Arial" panose="020B0604020202020204" pitchFamily="34" charset="0"/>
                          <a:cs typeface="Arial" panose="020B0604020202020204" pitchFamily="34" charset="0"/>
                        </a:rPr>
                        <a:t>System Interchange</a:t>
                      </a:r>
                    </a:p>
                  </a:txBody>
                  <a:tcPr>
                    <a:solidFill>
                      <a:schemeClr val="accent5">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Arial" panose="020B0604020202020204" pitchFamily="34" charset="0"/>
                          <a:cs typeface="Arial" panose="020B0604020202020204" pitchFamily="34" charset="0"/>
                        </a:rPr>
                        <a:t>A ramp from one freeway leading to another freeway</a:t>
                      </a:r>
                    </a:p>
                  </a:txBody>
                  <a:tcPr>
                    <a:solidFill>
                      <a:schemeClr val="accent5">
                        <a:lumMod val="20000"/>
                        <a:lumOff val="80000"/>
                      </a:schemeClr>
                    </a:solidFill>
                  </a:tcPr>
                </a:tc>
              </a:tr>
            </a:tbl>
          </a:graphicData>
        </a:graphic>
      </p:graphicFrame>
      <p:pic>
        <p:nvPicPr>
          <p:cNvPr id="6" name="Picture 5"/>
          <p:cNvPicPr/>
          <p:nvPr/>
        </p:nvPicPr>
        <p:blipFill rotWithShape="1">
          <a:blip r:embed="rId2" cstate="print">
            <a:extLst>
              <a:ext uri="{28A0092B-C50C-407E-A947-70E740481C1C}">
                <a14:useLocalDpi xmlns:a14="http://schemas.microsoft.com/office/drawing/2010/main" val="0"/>
              </a:ext>
            </a:extLst>
          </a:blip>
          <a:srcRect l="28735" t="53271" r="62959" b="37611"/>
          <a:stretch/>
        </p:blipFill>
        <p:spPr bwMode="auto">
          <a:xfrm>
            <a:off x="5931569" y="2581833"/>
            <a:ext cx="2743200" cy="1061887"/>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2405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smtClean="0"/>
              <a:t>Duration:</a:t>
            </a:r>
          </a:p>
          <a:p>
            <a:r>
              <a:rPr lang="en-US" sz="2400" dirty="0" smtClean="0"/>
              <a:t>4 types of Duration to choose from</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287181710"/>
              </p:ext>
            </p:extLst>
          </p:nvPr>
        </p:nvGraphicFramePr>
        <p:xfrm>
          <a:off x="194274" y="2848812"/>
          <a:ext cx="8755452" cy="2499360"/>
        </p:xfrm>
        <a:graphic>
          <a:graphicData uri="http://schemas.openxmlformats.org/drawingml/2006/table">
            <a:tbl>
              <a:tblPr firstRow="1" bandRow="1">
                <a:tableStyleId>{5940675A-B579-460E-94D1-54222C63F5DA}</a:tableStyleId>
              </a:tblPr>
              <a:tblGrid>
                <a:gridCol w="2030507"/>
                <a:gridCol w="6724945"/>
              </a:tblGrid>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bg1"/>
                          </a:solidFill>
                          <a:effectLst/>
                          <a:latin typeface="Arial" panose="020B0604020202020204" pitchFamily="34" charset="0"/>
                          <a:ea typeface="+mn-ea"/>
                          <a:cs typeface="Arial" panose="020B0604020202020204" pitchFamily="34" charset="0"/>
                        </a:rPr>
                        <a:t>Daily/Nightly</a:t>
                      </a:r>
                      <a:endParaRPr lang="en-US" sz="1800" b="1" dirty="0">
                        <a:solidFill>
                          <a:schemeClr val="bg1"/>
                        </a:solidFill>
                        <a:latin typeface="Arial" panose="020B0604020202020204" pitchFamily="34" charset="0"/>
                        <a:cs typeface="Arial" panose="020B0604020202020204" pitchFamily="34" charset="0"/>
                      </a:endParaRPr>
                    </a:p>
                  </a:txBody>
                  <a:tcPr>
                    <a:solidFill>
                      <a:schemeClr val="accent5">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Arial" panose="020B0604020202020204" pitchFamily="34" charset="0"/>
                          <a:ea typeface="+mn-ea"/>
                          <a:cs typeface="Arial" panose="020B0604020202020204" pitchFamily="34" charset="0"/>
                        </a:rPr>
                        <a:t>Occurs on a daily or nightly basis as specified by the starting and ending times per each day within the start and end range</a:t>
                      </a:r>
                      <a:endParaRPr lang="en-US" sz="1600" dirty="0">
                        <a:latin typeface="Arial" panose="020B0604020202020204" pitchFamily="34" charset="0"/>
                        <a:cs typeface="Arial" panose="020B0604020202020204" pitchFamily="34" charset="0"/>
                      </a:endParaRPr>
                    </a:p>
                  </a:txBody>
                  <a:tcPr>
                    <a:solidFill>
                      <a:schemeClr val="accent5">
                        <a:lumMod val="20000"/>
                        <a:lumOff val="80000"/>
                      </a:schemeClr>
                    </a:solidFill>
                  </a:tcPr>
                </a:tc>
              </a:tr>
              <a:tr h="640080">
                <a:tc>
                  <a:txBody>
                    <a:bodyPr/>
                    <a:lstStyle/>
                    <a:p>
                      <a:r>
                        <a:rPr lang="en-US" sz="1800" b="1" kern="1200" dirty="0" smtClean="0">
                          <a:solidFill>
                            <a:schemeClr val="bg1"/>
                          </a:solidFill>
                          <a:effectLst/>
                          <a:latin typeface="Arial" panose="020B0604020202020204" pitchFamily="34" charset="0"/>
                          <a:ea typeface="+mn-ea"/>
                          <a:cs typeface="Arial" panose="020B0604020202020204" pitchFamily="34" charset="0"/>
                        </a:rPr>
                        <a:t>Weekly</a:t>
                      </a:r>
                      <a:endParaRPr lang="en-US" sz="1800" b="1" dirty="0">
                        <a:solidFill>
                          <a:schemeClr val="bg1"/>
                        </a:solidFill>
                        <a:latin typeface="Arial" panose="020B0604020202020204" pitchFamily="34" charset="0"/>
                        <a:cs typeface="Arial" panose="020B0604020202020204" pitchFamily="34" charset="0"/>
                      </a:endParaRPr>
                    </a:p>
                  </a:txBody>
                  <a:tcPr>
                    <a:solidFill>
                      <a:schemeClr val="accent5">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Arial" panose="020B0604020202020204" pitchFamily="34" charset="0"/>
                          <a:ea typeface="+mn-ea"/>
                          <a:cs typeface="Arial" panose="020B0604020202020204" pitchFamily="34" charset="0"/>
                        </a:rPr>
                        <a:t>Occurs on a weekly basis as specified by the day of week dropdowns</a:t>
                      </a:r>
                      <a:endParaRPr lang="en-US" sz="1600" dirty="0">
                        <a:latin typeface="Arial" panose="020B0604020202020204" pitchFamily="34" charset="0"/>
                        <a:cs typeface="Arial" panose="020B0604020202020204" pitchFamily="34" charset="0"/>
                      </a:endParaRPr>
                    </a:p>
                  </a:txBody>
                  <a:tcPr>
                    <a:solidFill>
                      <a:schemeClr val="accent5">
                        <a:lumMod val="20000"/>
                        <a:lumOff val="80000"/>
                      </a:schemeClr>
                    </a:solidFill>
                  </a:tcPr>
                </a:tc>
              </a:tr>
              <a:tr h="64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bg1"/>
                          </a:solidFill>
                          <a:effectLst/>
                          <a:latin typeface="Arial" panose="020B0604020202020204" pitchFamily="34" charset="0"/>
                          <a:ea typeface="+mn-ea"/>
                          <a:cs typeface="Arial" panose="020B0604020202020204" pitchFamily="34" charset="0"/>
                        </a:rPr>
                        <a:t>Continuous</a:t>
                      </a:r>
                      <a:endParaRPr lang="en-US" sz="1800" b="1" dirty="0" smtClean="0">
                        <a:solidFill>
                          <a:schemeClr val="bg1"/>
                        </a:solidFill>
                        <a:effectLst/>
                        <a:latin typeface="Arial" panose="020B0604020202020204" pitchFamily="34" charset="0"/>
                        <a:cs typeface="Arial" panose="020B0604020202020204" pitchFamily="34" charset="0"/>
                      </a:endParaRPr>
                    </a:p>
                  </a:txBody>
                  <a:tcPr>
                    <a:solidFill>
                      <a:schemeClr val="accent5">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Arial" panose="020B0604020202020204" pitchFamily="34" charset="0"/>
                          <a:ea typeface="+mn-ea"/>
                          <a:cs typeface="Arial" panose="020B0604020202020204" pitchFamily="34" charset="0"/>
                        </a:rPr>
                        <a:t>24-hour work zone lasting less than 2 weeks</a:t>
                      </a:r>
                      <a:endParaRPr lang="en-US" sz="1600" dirty="0" smtClean="0">
                        <a:effectLst/>
                        <a:latin typeface="Arial" panose="020B0604020202020204" pitchFamily="34" charset="0"/>
                        <a:cs typeface="Arial" panose="020B0604020202020204" pitchFamily="34" charset="0"/>
                      </a:endParaRPr>
                    </a:p>
                  </a:txBody>
                  <a:tcPr>
                    <a:solidFill>
                      <a:schemeClr val="accent5">
                        <a:lumMod val="20000"/>
                        <a:lumOff val="80000"/>
                      </a:schemeClr>
                    </a:solidFill>
                  </a:tcPr>
                </a:tc>
              </a:tr>
              <a:tr h="64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bg1"/>
                          </a:solidFill>
                          <a:effectLst/>
                          <a:latin typeface="Arial" panose="020B0604020202020204" pitchFamily="34" charset="0"/>
                          <a:ea typeface="+mn-ea"/>
                          <a:cs typeface="Arial" panose="020B0604020202020204" pitchFamily="34" charset="0"/>
                        </a:rPr>
                        <a:t>Long Term</a:t>
                      </a:r>
                      <a:endParaRPr lang="en-US" sz="1800" b="1" dirty="0" smtClean="0">
                        <a:solidFill>
                          <a:schemeClr val="bg1"/>
                        </a:solidFill>
                        <a:effectLst/>
                        <a:latin typeface="Arial" panose="020B0604020202020204" pitchFamily="34" charset="0"/>
                        <a:cs typeface="Arial" panose="020B0604020202020204" pitchFamily="34" charset="0"/>
                      </a:endParaRPr>
                    </a:p>
                  </a:txBody>
                  <a:tcPr>
                    <a:solidFill>
                      <a:schemeClr val="accent5">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Arial" panose="020B0604020202020204" pitchFamily="34" charset="0"/>
                          <a:ea typeface="+mn-ea"/>
                          <a:cs typeface="Arial" panose="020B0604020202020204" pitchFamily="34" charset="0"/>
                        </a:rPr>
                        <a:t>Work zone lasting longer than 2 weeks</a:t>
                      </a:r>
                      <a:endParaRPr lang="en-US" sz="1600" dirty="0" smtClean="0">
                        <a:effectLst/>
                        <a:latin typeface="Arial" panose="020B0604020202020204" pitchFamily="34" charset="0"/>
                        <a:cs typeface="Arial" panose="020B0604020202020204" pitchFamily="34" charset="0"/>
                      </a:endParaRPr>
                    </a:p>
                  </a:txBody>
                  <a:tcPr>
                    <a:solidFill>
                      <a:schemeClr val="accent5">
                        <a:lumMod val="20000"/>
                        <a:lumOff val="80000"/>
                      </a:schemeClr>
                    </a:solidFill>
                  </a:tcPr>
                </a:tc>
              </a:tr>
            </a:tbl>
          </a:graphicData>
        </a:graphic>
      </p:graphicFrame>
      <p:pic>
        <p:nvPicPr>
          <p:cNvPr id="5" name="Picture 4"/>
          <p:cNvPicPr/>
          <p:nvPr/>
        </p:nvPicPr>
        <p:blipFill rotWithShape="1">
          <a:blip r:embed="rId2" cstate="print">
            <a:extLst>
              <a:ext uri="{28A0092B-C50C-407E-A947-70E740481C1C}">
                <a14:useLocalDpi xmlns:a14="http://schemas.microsoft.com/office/drawing/2010/main" val="0"/>
              </a:ext>
            </a:extLst>
          </a:blip>
          <a:srcRect l="36470" t="35019" r="56427" b="57130"/>
          <a:stretch/>
        </p:blipFill>
        <p:spPr bwMode="auto">
          <a:xfrm>
            <a:off x="5833499" y="5243199"/>
            <a:ext cx="2933982" cy="1060704"/>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25697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smtClean="0"/>
              <a:t>Daily/Nightly example:</a:t>
            </a:r>
          </a:p>
          <a:p>
            <a:endParaRPr lang="en-US" sz="2400" dirty="0"/>
          </a:p>
          <a:p>
            <a:endParaRPr lang="en-US" sz="2400" dirty="0" smtClean="0"/>
          </a:p>
          <a:p>
            <a:endParaRPr lang="en-US" sz="2400" dirty="0" smtClean="0"/>
          </a:p>
          <a:p>
            <a:endParaRPr lang="en-US" sz="2400" dirty="0" smtClean="0"/>
          </a:p>
          <a:p>
            <a:endParaRPr lang="en-US" sz="2400" dirty="0"/>
          </a:p>
          <a:p>
            <a:r>
              <a:rPr lang="en-US" sz="2400" dirty="0"/>
              <a:t>C</a:t>
            </a:r>
            <a:r>
              <a:rPr lang="en-US" sz="2400" dirty="0" smtClean="0"/>
              <a:t>ones </a:t>
            </a:r>
            <a:r>
              <a:rPr lang="en-US" sz="2400" dirty="0"/>
              <a:t>dropped at </a:t>
            </a:r>
            <a:r>
              <a:rPr lang="en-US" sz="2400" dirty="0" smtClean="0"/>
              <a:t>8:00 </a:t>
            </a:r>
            <a:r>
              <a:rPr lang="en-US" sz="2400" dirty="0"/>
              <a:t>AM and picked up at </a:t>
            </a:r>
            <a:r>
              <a:rPr lang="en-US" sz="2400" dirty="0" smtClean="0"/>
              <a:t>3:00 </a:t>
            </a:r>
            <a:r>
              <a:rPr lang="en-US" sz="2400" dirty="0"/>
              <a:t>PM each day for </a:t>
            </a:r>
            <a:r>
              <a:rPr lang="en-US" sz="2400" dirty="0" smtClean="0"/>
              <a:t>2 weeks</a:t>
            </a:r>
            <a:endParaRPr lang="en-US" sz="2400"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299446" y="2595356"/>
            <a:ext cx="4206240" cy="1492549"/>
          </a:xfrm>
          <a:prstGeom prst="rect">
            <a:avLst/>
          </a:prstGeom>
          <a:ln w="12700">
            <a:solidFill>
              <a:schemeClr val="tx1"/>
            </a:solidFill>
          </a:ln>
        </p:spPr>
      </p:pic>
    </p:spTree>
    <p:extLst>
      <p:ext uri="{BB962C8B-B14F-4D97-AF65-F5344CB8AC3E}">
        <p14:creationId xmlns:p14="http://schemas.microsoft.com/office/powerpoint/2010/main" val="33656134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smtClean="0"/>
              <a:t>Weekly example:</a:t>
            </a:r>
          </a:p>
          <a:p>
            <a:endParaRPr lang="en-US" sz="2400" dirty="0"/>
          </a:p>
          <a:p>
            <a:endParaRPr lang="en-US" sz="2400" dirty="0" smtClean="0"/>
          </a:p>
          <a:p>
            <a:endParaRPr lang="en-US" sz="2400" dirty="0" smtClean="0"/>
          </a:p>
          <a:p>
            <a:endParaRPr lang="en-US" sz="2400" dirty="0" smtClean="0"/>
          </a:p>
          <a:p>
            <a:endParaRPr lang="en-US" sz="2400" dirty="0"/>
          </a:p>
          <a:p>
            <a:r>
              <a:rPr lang="en-US" sz="2400" dirty="0" smtClean="0"/>
              <a:t>Cones would be dropped </a:t>
            </a:r>
            <a:r>
              <a:rPr lang="en-US" sz="2400" dirty="0"/>
              <a:t>at </a:t>
            </a:r>
            <a:r>
              <a:rPr lang="en-US" sz="2400" dirty="0" smtClean="0"/>
              <a:t>8:00 </a:t>
            </a:r>
            <a:r>
              <a:rPr lang="en-US" sz="2400" dirty="0"/>
              <a:t>AM on Monday and picked up at </a:t>
            </a:r>
            <a:r>
              <a:rPr lang="en-US" sz="2400" dirty="0" smtClean="0"/>
              <a:t>3:00 </a:t>
            </a:r>
            <a:r>
              <a:rPr lang="en-US" sz="2400" dirty="0"/>
              <a:t>PM on Friday for </a:t>
            </a:r>
            <a:r>
              <a:rPr lang="en-US" sz="2400" dirty="0" smtClean="0"/>
              <a:t>2 weeks</a:t>
            </a:r>
            <a:endParaRPr lang="en-US" sz="2400" dirty="0">
              <a:effectLst/>
            </a:endParaRPr>
          </a:p>
        </p:txBody>
      </p:sp>
      <p:pic>
        <p:nvPicPr>
          <p:cNvPr id="4" name="Picture 3"/>
          <p:cNvPicPr>
            <a:picLocks noChangeAspect="1"/>
          </p:cNvPicPr>
          <p:nvPr/>
        </p:nvPicPr>
        <p:blipFill>
          <a:blip r:embed="rId2"/>
          <a:stretch>
            <a:fillRect/>
          </a:stretch>
        </p:blipFill>
        <p:spPr>
          <a:xfrm>
            <a:off x="1582432" y="2468330"/>
            <a:ext cx="5282241" cy="1861623"/>
          </a:xfrm>
          <a:prstGeom prst="rect">
            <a:avLst/>
          </a:prstGeom>
        </p:spPr>
      </p:pic>
    </p:spTree>
    <p:extLst>
      <p:ext uri="{BB962C8B-B14F-4D97-AF65-F5344CB8AC3E}">
        <p14:creationId xmlns:p14="http://schemas.microsoft.com/office/powerpoint/2010/main" val="30358002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a:t>
            </a:r>
            <a:endParaRPr lang="en-US" dirty="0"/>
          </a:p>
        </p:txBody>
      </p:sp>
      <p:sp>
        <p:nvSpPr>
          <p:cNvPr id="3" name="Content Placeholder 2"/>
          <p:cNvSpPr>
            <a:spLocks noGrp="1"/>
          </p:cNvSpPr>
          <p:nvPr>
            <p:ph idx="1"/>
          </p:nvPr>
        </p:nvSpPr>
        <p:spPr>
          <a:xfrm>
            <a:off x="434640" y="1839072"/>
            <a:ext cx="8274719" cy="4351338"/>
          </a:xfrm>
        </p:spPr>
        <p:txBody>
          <a:bodyPr>
            <a:normAutofit/>
          </a:bodyPr>
          <a:lstStyle/>
          <a:p>
            <a:pPr marL="0" indent="0">
              <a:buNone/>
            </a:pPr>
            <a:r>
              <a:rPr lang="en-US" sz="2400" b="1" dirty="0" smtClean="0"/>
              <a:t>Continuous example:</a:t>
            </a:r>
          </a:p>
          <a:p>
            <a:endParaRPr lang="en-US" sz="2400" dirty="0"/>
          </a:p>
          <a:p>
            <a:endParaRPr lang="en-US" sz="2400" dirty="0" smtClean="0"/>
          </a:p>
          <a:p>
            <a:endParaRPr lang="en-US" sz="2400" dirty="0" smtClean="0"/>
          </a:p>
          <a:p>
            <a:endParaRPr lang="en-US" sz="2400" dirty="0" smtClean="0"/>
          </a:p>
          <a:p>
            <a:endParaRPr lang="en-US" sz="2400" dirty="0"/>
          </a:p>
          <a:p>
            <a:r>
              <a:rPr lang="en-US" sz="2400" dirty="0"/>
              <a:t>C</a:t>
            </a:r>
            <a:r>
              <a:rPr lang="en-US" sz="2400" dirty="0" smtClean="0"/>
              <a:t>ones would be dropped </a:t>
            </a:r>
            <a:r>
              <a:rPr lang="en-US" sz="2400" dirty="0"/>
              <a:t>at </a:t>
            </a:r>
            <a:r>
              <a:rPr lang="en-US" sz="2400" dirty="0" smtClean="0"/>
              <a:t>8:00 </a:t>
            </a:r>
            <a:r>
              <a:rPr lang="en-US" sz="2400" dirty="0"/>
              <a:t>AM on Monday, January 5 and picked up at </a:t>
            </a:r>
            <a:r>
              <a:rPr lang="en-US" sz="2400" dirty="0" smtClean="0"/>
              <a:t>3:00 </a:t>
            </a:r>
            <a:r>
              <a:rPr lang="en-US" sz="2400" dirty="0"/>
              <a:t>PM on Friday, January 16.</a:t>
            </a:r>
            <a:endParaRPr lang="en-US" sz="2400" dirty="0">
              <a:effectLst/>
            </a:endParaRPr>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a:stretch/>
        </p:blipFill>
        <p:spPr bwMode="auto">
          <a:xfrm>
            <a:off x="2468879" y="2649070"/>
            <a:ext cx="4206240" cy="1508760"/>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94827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a:t>
            </a:r>
            <a:endParaRPr lang="en-US" dirty="0"/>
          </a:p>
        </p:txBody>
      </p:sp>
      <p:sp>
        <p:nvSpPr>
          <p:cNvPr id="3" name="Content Placeholder 2"/>
          <p:cNvSpPr>
            <a:spLocks noGrp="1"/>
          </p:cNvSpPr>
          <p:nvPr>
            <p:ph idx="1"/>
          </p:nvPr>
        </p:nvSpPr>
        <p:spPr>
          <a:xfrm>
            <a:off x="434640" y="1839072"/>
            <a:ext cx="8274719" cy="4351338"/>
          </a:xfrm>
        </p:spPr>
        <p:txBody>
          <a:bodyPr>
            <a:normAutofit lnSpcReduction="10000"/>
          </a:bodyPr>
          <a:lstStyle/>
          <a:p>
            <a:pPr marL="0" indent="0">
              <a:buNone/>
            </a:pPr>
            <a:r>
              <a:rPr lang="en-US" sz="2400" b="1" dirty="0" smtClean="0"/>
              <a:t>Long Term example:</a:t>
            </a:r>
          </a:p>
          <a:p>
            <a:endParaRPr lang="en-US" sz="2400" dirty="0"/>
          </a:p>
          <a:p>
            <a:endParaRPr lang="en-US" sz="2400" dirty="0" smtClean="0"/>
          </a:p>
          <a:p>
            <a:endParaRPr lang="en-US" sz="2400" dirty="0" smtClean="0"/>
          </a:p>
          <a:p>
            <a:endParaRPr lang="en-US" sz="2400" dirty="0" smtClean="0"/>
          </a:p>
          <a:p>
            <a:endParaRPr lang="en-US" sz="2400" dirty="0"/>
          </a:p>
          <a:p>
            <a:r>
              <a:rPr lang="en-US" sz="2400" dirty="0" smtClean="0"/>
              <a:t>Cones would be dropped </a:t>
            </a:r>
            <a:r>
              <a:rPr lang="en-US" sz="2400" dirty="0"/>
              <a:t>on January 5 and picked up on January 23.  </a:t>
            </a:r>
            <a:endParaRPr lang="en-US" sz="2400" dirty="0" smtClean="0"/>
          </a:p>
          <a:p>
            <a:r>
              <a:rPr lang="en-US" sz="2400" dirty="0" smtClean="0"/>
              <a:t>The </a:t>
            </a:r>
            <a:r>
              <a:rPr lang="en-US" sz="2400" dirty="0"/>
              <a:t>end date is typically modified, as the end date gets closer.  </a:t>
            </a:r>
            <a:r>
              <a:rPr lang="en-US" sz="2400" i="1" dirty="0"/>
              <a:t>Long Term</a:t>
            </a:r>
            <a:r>
              <a:rPr lang="en-US" sz="2400" dirty="0"/>
              <a:t> closures also need to be completed in the </a:t>
            </a:r>
            <a:r>
              <a:rPr lang="en-US" sz="2400" i="1" dirty="0"/>
              <a:t>Modify</a:t>
            </a:r>
            <a:r>
              <a:rPr lang="en-US" sz="2400" dirty="0"/>
              <a:t> interface when the work is complete.</a:t>
            </a:r>
            <a:endParaRPr lang="en-US" sz="2400" dirty="0">
              <a:effectLst/>
            </a:endParaRPr>
          </a:p>
        </p:txBody>
      </p:sp>
      <p:pic>
        <p:nvPicPr>
          <p:cNvPr id="5" name="Picture 4"/>
          <p:cNvPicPr/>
          <p:nvPr/>
        </p:nvPicPr>
        <p:blipFill>
          <a:blip r:embed="rId2" cstate="print"/>
          <a:stretch>
            <a:fillRect/>
          </a:stretch>
        </p:blipFill>
        <p:spPr>
          <a:xfrm>
            <a:off x="3072093" y="2440875"/>
            <a:ext cx="2743200" cy="1573866"/>
          </a:xfrm>
          <a:prstGeom prst="rect">
            <a:avLst/>
          </a:prstGeom>
          <a:ln w="12700">
            <a:solidFill>
              <a:schemeClr val="tx1"/>
            </a:solidFill>
          </a:ln>
        </p:spPr>
      </p:pic>
    </p:spTree>
    <p:extLst>
      <p:ext uri="{BB962C8B-B14F-4D97-AF65-F5344CB8AC3E}">
        <p14:creationId xmlns:p14="http://schemas.microsoft.com/office/powerpoint/2010/main" val="437582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a:t>
            </a:r>
            <a:endParaRPr lang="en-US" dirty="0"/>
          </a:p>
        </p:txBody>
      </p:sp>
      <p:sp>
        <p:nvSpPr>
          <p:cNvPr id="3" name="Content Placeholder 2"/>
          <p:cNvSpPr>
            <a:spLocks noGrp="1"/>
          </p:cNvSpPr>
          <p:nvPr>
            <p:ph idx="1"/>
          </p:nvPr>
        </p:nvSpPr>
        <p:spPr/>
        <p:txBody>
          <a:bodyPr/>
          <a:lstStyle/>
          <a:p>
            <a:pPr marL="0" indent="0">
              <a:buNone/>
            </a:pPr>
            <a:r>
              <a:rPr lang="en-US" b="1" dirty="0" smtClean="0"/>
              <a:t>Restrictions:</a:t>
            </a:r>
          </a:p>
          <a:p>
            <a:r>
              <a:rPr lang="en-US" dirty="0" smtClean="0"/>
              <a:t>Width, height, and weight restrictions shared with OSOW Permitting group</a:t>
            </a:r>
          </a:p>
          <a:p>
            <a:r>
              <a:rPr lang="en-US" dirty="0" smtClean="0"/>
              <a:t>Future software integration planned</a:t>
            </a:r>
          </a:p>
          <a:p>
            <a:endParaRPr lang="en-US" dirty="0" smtClean="0"/>
          </a:p>
        </p:txBody>
      </p:sp>
      <p:pic>
        <p:nvPicPr>
          <p:cNvPr id="4" name="Picture 3"/>
          <p:cNvPicPr>
            <a:picLocks noChangeAspect="1"/>
          </p:cNvPicPr>
          <p:nvPr/>
        </p:nvPicPr>
        <p:blipFill>
          <a:blip r:embed="rId2"/>
          <a:stretch>
            <a:fillRect/>
          </a:stretch>
        </p:blipFill>
        <p:spPr>
          <a:xfrm>
            <a:off x="342900" y="3696380"/>
            <a:ext cx="8458200" cy="2600325"/>
          </a:xfrm>
          <a:prstGeom prst="rect">
            <a:avLst/>
          </a:prstGeom>
        </p:spPr>
      </p:pic>
    </p:spTree>
    <p:extLst>
      <p:ext uri="{BB962C8B-B14F-4D97-AF65-F5344CB8AC3E}">
        <p14:creationId xmlns:p14="http://schemas.microsoft.com/office/powerpoint/2010/main" val="3280050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625949" y="1813733"/>
            <a:ext cx="7886700" cy="4351338"/>
          </a:xfrm>
        </p:spPr>
        <p:txBody>
          <a:bodyPr>
            <a:normAutofit/>
          </a:bodyPr>
          <a:lstStyle/>
          <a:p>
            <a:r>
              <a:rPr lang="en-US" dirty="0" smtClean="0"/>
              <a:t>Background</a:t>
            </a:r>
          </a:p>
          <a:p>
            <a:r>
              <a:rPr lang="en-US" dirty="0" smtClean="0"/>
              <a:t>Interfaces</a:t>
            </a:r>
          </a:p>
          <a:p>
            <a:r>
              <a:rPr lang="en-US" dirty="0" smtClean="0"/>
              <a:t>Additional LCS Resources</a:t>
            </a:r>
          </a:p>
          <a:p>
            <a:r>
              <a:rPr lang="en-US" dirty="0" smtClean="0"/>
              <a:t>Support Tools</a:t>
            </a:r>
          </a:p>
          <a:p>
            <a:r>
              <a:rPr lang="en-US" dirty="0" smtClean="0"/>
              <a:t>Closure Walk-Through </a:t>
            </a:r>
          </a:p>
          <a:p>
            <a:r>
              <a:rPr lang="en-US" dirty="0" smtClean="0"/>
              <a:t>Activity</a:t>
            </a:r>
            <a:endParaRPr lang="en-US" dirty="0"/>
          </a:p>
          <a:p>
            <a:endParaRPr lang="en-US" sz="1400" dirty="0" smtClean="0">
              <a:solidFill>
                <a:srgbClr val="FF0000"/>
              </a:solidFill>
            </a:endParaRPr>
          </a:p>
        </p:txBody>
      </p:sp>
    </p:spTree>
    <p:extLst>
      <p:ext uri="{BB962C8B-B14F-4D97-AF65-F5344CB8AC3E}">
        <p14:creationId xmlns:p14="http://schemas.microsoft.com/office/powerpoint/2010/main" val="15977922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26831728"/>
              </p:ext>
            </p:extLst>
          </p:nvPr>
        </p:nvGraphicFramePr>
        <p:xfrm>
          <a:off x="503851" y="1527186"/>
          <a:ext cx="8061651" cy="4846320"/>
        </p:xfrm>
        <a:graphic>
          <a:graphicData uri="http://schemas.openxmlformats.org/drawingml/2006/table">
            <a:tbl>
              <a:tblPr firstRow="1" bandRow="1">
                <a:tableStyleId>{5940675A-B579-460E-94D1-54222C63F5DA}</a:tableStyleId>
              </a:tblPr>
              <a:tblGrid>
                <a:gridCol w="2687217"/>
                <a:gridCol w="2687217"/>
                <a:gridCol w="2687217"/>
              </a:tblGrid>
              <a:tr h="287100">
                <a:tc gridSpan="3">
                  <a:txBody>
                    <a:bodyPr/>
                    <a:lstStyle/>
                    <a:p>
                      <a:pPr algn="ctr"/>
                      <a:r>
                        <a:rPr lang="en-US" sz="2400" b="1" dirty="0" smtClean="0"/>
                        <a:t>Oversize/Overweight (OSOW)</a:t>
                      </a:r>
                      <a:r>
                        <a:rPr lang="en-US" sz="2400" b="1" baseline="0" dirty="0" smtClean="0"/>
                        <a:t> Permitting Restrictions</a:t>
                      </a:r>
                      <a:endParaRPr lang="en-US" sz="2400" b="1" dirty="0"/>
                    </a:p>
                  </a:txBody>
                  <a:tcPr>
                    <a:solidFill>
                      <a:schemeClr val="bg1">
                        <a:lumMod val="75000"/>
                      </a:schemeClr>
                    </a:solidFill>
                  </a:tcPr>
                </a:tc>
                <a:tc hMerge="1">
                  <a:txBody>
                    <a:bodyPr/>
                    <a:lstStyle/>
                    <a:p>
                      <a:pPr algn="ctr"/>
                      <a:endParaRPr lang="en-US" sz="2400" b="1" dirty="0"/>
                    </a:p>
                  </a:txBody>
                  <a:tcPr>
                    <a:solidFill>
                      <a:schemeClr val="bg1">
                        <a:lumMod val="75000"/>
                      </a:schemeClr>
                    </a:solidFill>
                  </a:tcPr>
                </a:tc>
                <a:tc hMerge="1">
                  <a:txBody>
                    <a:bodyPr/>
                    <a:lstStyle/>
                    <a:p>
                      <a:pPr algn="ctr"/>
                      <a:endParaRPr lang="en-US" sz="2400" b="1" dirty="0"/>
                    </a:p>
                  </a:txBody>
                  <a:tcPr>
                    <a:solidFill>
                      <a:schemeClr val="bg1">
                        <a:lumMod val="75000"/>
                      </a:schemeClr>
                    </a:solidFill>
                  </a:tcPr>
                </a:tc>
              </a:tr>
              <a:tr h="381443">
                <a:tc>
                  <a:txBody>
                    <a:bodyPr/>
                    <a:lstStyle/>
                    <a:p>
                      <a:pPr algn="ctr"/>
                      <a:r>
                        <a:rPr lang="en-US" sz="2400" b="1" dirty="0" smtClean="0"/>
                        <a:t>Width</a:t>
                      </a:r>
                      <a:endParaRPr lang="en-US" sz="2400" b="1" dirty="0"/>
                    </a:p>
                  </a:txBody>
                  <a:tcPr>
                    <a:solidFill>
                      <a:schemeClr val="bg1">
                        <a:lumMod val="75000"/>
                      </a:schemeClr>
                    </a:solidFill>
                  </a:tcPr>
                </a:tc>
                <a:tc>
                  <a:txBody>
                    <a:bodyPr/>
                    <a:lstStyle/>
                    <a:p>
                      <a:pPr algn="ctr"/>
                      <a:r>
                        <a:rPr lang="en-US" sz="2400" b="1" dirty="0" smtClean="0"/>
                        <a:t>Height</a:t>
                      </a:r>
                      <a:endParaRPr lang="en-US" sz="2400" b="1" dirty="0"/>
                    </a:p>
                  </a:txBody>
                  <a:tcPr>
                    <a:solidFill>
                      <a:schemeClr val="bg1">
                        <a:lumMod val="75000"/>
                      </a:schemeClr>
                    </a:solidFill>
                  </a:tcPr>
                </a:tc>
                <a:tc>
                  <a:txBody>
                    <a:bodyPr/>
                    <a:lstStyle/>
                    <a:p>
                      <a:pPr algn="ctr"/>
                      <a:r>
                        <a:rPr lang="en-US" sz="2400" b="1" dirty="0" smtClean="0"/>
                        <a:t>Weight</a:t>
                      </a:r>
                      <a:endParaRPr lang="en-US" sz="2400" b="1" dirty="0"/>
                    </a:p>
                  </a:txBody>
                  <a:tcPr>
                    <a:solidFill>
                      <a:schemeClr val="bg1">
                        <a:lumMod val="75000"/>
                      </a:schemeClr>
                    </a:solidFill>
                  </a:tcPr>
                </a:tc>
              </a:tr>
              <a:tr h="370840">
                <a:tc>
                  <a:txBody>
                    <a:bodyPr/>
                    <a:lstStyle/>
                    <a:p>
                      <a:r>
                        <a:rPr lang="en-US" dirty="0" smtClean="0"/>
                        <a:t>Available</a:t>
                      </a:r>
                      <a:r>
                        <a:rPr lang="en-US" baseline="0" dirty="0" smtClean="0"/>
                        <a:t> roadway width is required for closures with a duration of 3 calendar days or longer</a:t>
                      </a:r>
                    </a:p>
                    <a:p>
                      <a:endParaRPr lang="en-US" baseline="0" dirty="0" smtClean="0"/>
                    </a:p>
                    <a:p>
                      <a:r>
                        <a:rPr lang="en-US" baseline="0" dirty="0" smtClean="0"/>
                        <a:t>Undivided Roadway = Width from centerline to edge of paved shoulder (up to barrels/barrier)</a:t>
                      </a:r>
                    </a:p>
                    <a:p>
                      <a:endParaRPr lang="en-US" baseline="0" dirty="0" smtClean="0"/>
                    </a:p>
                    <a:p>
                      <a:r>
                        <a:rPr lang="en-US" baseline="0" dirty="0" smtClean="0"/>
                        <a:t>Divided Roadway = Edge of paved shoulder to edge of paved shoulder (up to barrels/barrier)</a:t>
                      </a:r>
                      <a:endParaRPr lang="en-US" dirty="0"/>
                    </a:p>
                  </a:txBody>
                  <a:tcPr/>
                </a:tc>
                <a:tc>
                  <a:txBody>
                    <a:bodyPr/>
                    <a:lstStyle/>
                    <a:p>
                      <a:r>
                        <a:rPr lang="en-US" dirty="0" smtClean="0"/>
                        <a:t>Minimum vertical clearance through the roadway or restriction in feet (</a:t>
                      </a:r>
                      <a:r>
                        <a:rPr lang="en-US" dirty="0" err="1" smtClean="0"/>
                        <a:t>ft</a:t>
                      </a:r>
                      <a:r>
                        <a:rPr lang="en-US" dirty="0" smtClean="0"/>
                        <a:t>/in)</a:t>
                      </a:r>
                    </a:p>
                    <a:p>
                      <a:endParaRPr lang="en-US" dirty="0" smtClean="0"/>
                    </a:p>
                    <a:p>
                      <a:r>
                        <a:rPr lang="en-US" dirty="0" smtClean="0"/>
                        <a:t>Examples:</a:t>
                      </a:r>
                    </a:p>
                    <a:p>
                      <a:pPr marL="285750" indent="-285750">
                        <a:buFont typeface="Arial" panose="020B0604020202020204" pitchFamily="34" charset="0"/>
                        <a:buChar char="•"/>
                      </a:pPr>
                      <a:r>
                        <a:rPr lang="en-US" dirty="0" smtClean="0"/>
                        <a:t>Temporary</a:t>
                      </a:r>
                      <a:r>
                        <a:rPr lang="en-US" baseline="0" dirty="0" smtClean="0"/>
                        <a:t> Signals</a:t>
                      </a:r>
                    </a:p>
                    <a:p>
                      <a:pPr marL="285750" indent="-285750">
                        <a:buFont typeface="Arial" panose="020B0604020202020204" pitchFamily="34" charset="0"/>
                        <a:buChar char="•"/>
                      </a:pPr>
                      <a:r>
                        <a:rPr lang="en-US" baseline="0" dirty="0" smtClean="0"/>
                        <a:t>Structures</a:t>
                      </a:r>
                    </a:p>
                    <a:p>
                      <a:pPr marL="285750" indent="-285750">
                        <a:buFont typeface="Arial" panose="020B0604020202020204" pitchFamily="34" charset="0"/>
                        <a:buChar char="•"/>
                      </a:pPr>
                      <a:r>
                        <a:rPr lang="en-US" baseline="0" dirty="0" smtClean="0"/>
                        <a:t>Profile changes</a:t>
                      </a:r>
                      <a:endParaRPr lang="en-US" dirty="0"/>
                    </a:p>
                  </a:txBody>
                  <a:tcPr/>
                </a:tc>
                <a:tc>
                  <a:txBody>
                    <a:bodyPr/>
                    <a:lstStyle/>
                    <a:p>
                      <a:r>
                        <a:rPr lang="en-US" dirty="0" smtClean="0"/>
                        <a:t>Maximum vehicle weight allowable through the lane closure in pounds.</a:t>
                      </a:r>
                    </a:p>
                    <a:p>
                      <a:endParaRPr lang="en-US" dirty="0" smtClean="0"/>
                    </a:p>
                    <a:p>
                      <a:endParaRPr lang="en-US" dirty="0" smtClean="0"/>
                    </a:p>
                    <a:p>
                      <a:r>
                        <a:rPr lang="en-US" dirty="0" smtClean="0"/>
                        <a:t>Examples:</a:t>
                      </a:r>
                    </a:p>
                    <a:p>
                      <a:pPr marL="285750" indent="-285750">
                        <a:buFont typeface="Arial" panose="020B0604020202020204" pitchFamily="34" charset="0"/>
                        <a:buChar char="•"/>
                      </a:pPr>
                      <a:r>
                        <a:rPr lang="en-US" dirty="0" smtClean="0"/>
                        <a:t>Bridge weight posted</a:t>
                      </a:r>
                    </a:p>
                    <a:p>
                      <a:pPr marL="285750" indent="-285750">
                        <a:buFont typeface="Arial" panose="020B0604020202020204" pitchFamily="34" charset="0"/>
                        <a:buChar char="•"/>
                      </a:pPr>
                      <a:r>
                        <a:rPr lang="en-US" dirty="0" smtClean="0"/>
                        <a:t>Road weight posted</a:t>
                      </a:r>
                    </a:p>
                    <a:p>
                      <a:endParaRPr lang="en-US" dirty="0"/>
                    </a:p>
                  </a:txBody>
                  <a:tcPr/>
                </a:tc>
              </a:tr>
            </a:tbl>
          </a:graphicData>
        </a:graphic>
      </p:graphicFrame>
    </p:spTree>
    <p:extLst>
      <p:ext uri="{BB962C8B-B14F-4D97-AF65-F5344CB8AC3E}">
        <p14:creationId xmlns:p14="http://schemas.microsoft.com/office/powerpoint/2010/main" val="12863191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a:t>
            </a:r>
            <a:endParaRPr lang="en-US" dirty="0"/>
          </a:p>
        </p:txBody>
      </p:sp>
      <p:sp>
        <p:nvSpPr>
          <p:cNvPr id="5" name="Content Placeholder 2"/>
          <p:cNvSpPr>
            <a:spLocks noGrp="1"/>
          </p:cNvSpPr>
          <p:nvPr>
            <p:ph idx="1"/>
          </p:nvPr>
        </p:nvSpPr>
        <p:spPr>
          <a:xfrm>
            <a:off x="628649" y="1694997"/>
            <a:ext cx="7886700" cy="4351338"/>
          </a:xfrm>
        </p:spPr>
        <p:txBody>
          <a:bodyPr/>
          <a:lstStyle/>
          <a:p>
            <a:pPr marL="0" indent="0">
              <a:buNone/>
            </a:pPr>
            <a:r>
              <a:rPr lang="en-US" sz="2400" dirty="0" smtClean="0"/>
              <a:t>Use field measurements, plan sheets, or other online tools to determine width restrictions</a:t>
            </a:r>
          </a:p>
          <a:p>
            <a:pPr marL="0" indent="0" algn="ctr">
              <a:buNone/>
            </a:pPr>
            <a:r>
              <a:rPr lang="en-US" dirty="0">
                <a:hlinkClick r:id="rId2"/>
              </a:rPr>
              <a:t>http://www.geodistance.com</a:t>
            </a:r>
            <a:r>
              <a:rPr lang="en-US" dirty="0" smtClean="0">
                <a:hlinkClick r:id="rId2"/>
              </a:rPr>
              <a:t>/</a:t>
            </a:r>
            <a:endParaRPr lang="en-US" dirty="0" smtClean="0"/>
          </a:p>
          <a:p>
            <a:endParaRPr lang="en-US" dirty="0"/>
          </a:p>
        </p:txBody>
      </p:sp>
      <p:pic>
        <p:nvPicPr>
          <p:cNvPr id="3" name="Picture 2"/>
          <p:cNvPicPr>
            <a:picLocks noChangeAspect="1"/>
          </p:cNvPicPr>
          <p:nvPr/>
        </p:nvPicPr>
        <p:blipFill>
          <a:blip r:embed="rId3"/>
          <a:stretch>
            <a:fillRect/>
          </a:stretch>
        </p:blipFill>
        <p:spPr>
          <a:xfrm>
            <a:off x="193584" y="3032449"/>
            <a:ext cx="8769404" cy="3592286"/>
          </a:xfrm>
          <a:prstGeom prst="rect">
            <a:avLst/>
          </a:prstGeom>
        </p:spPr>
      </p:pic>
    </p:spTree>
    <p:extLst>
      <p:ext uri="{BB962C8B-B14F-4D97-AF65-F5344CB8AC3E}">
        <p14:creationId xmlns:p14="http://schemas.microsoft.com/office/powerpoint/2010/main" val="11245044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94442" y="3203950"/>
            <a:ext cx="5968501" cy="3542083"/>
          </a:xfrm>
          <a:prstGeom prst="rect">
            <a:avLst/>
          </a:prstGeom>
        </p:spPr>
      </p:pic>
      <p:sp>
        <p:nvSpPr>
          <p:cNvPr id="2" name="Title 1"/>
          <p:cNvSpPr>
            <a:spLocks noGrp="1"/>
          </p:cNvSpPr>
          <p:nvPr>
            <p:ph type="title"/>
          </p:nvPr>
        </p:nvSpPr>
        <p:spPr/>
        <p:txBody>
          <a:bodyPr/>
          <a:lstStyle/>
          <a:p>
            <a:r>
              <a:rPr lang="en-US" dirty="0" smtClean="0"/>
              <a:t>Accept</a:t>
            </a:r>
            <a:endParaRPr lang="en-US" dirty="0"/>
          </a:p>
        </p:txBody>
      </p:sp>
      <p:sp>
        <p:nvSpPr>
          <p:cNvPr id="3" name="Content Placeholder 2"/>
          <p:cNvSpPr>
            <a:spLocks noGrp="1"/>
          </p:cNvSpPr>
          <p:nvPr>
            <p:ph idx="1"/>
          </p:nvPr>
        </p:nvSpPr>
        <p:spPr>
          <a:xfrm>
            <a:off x="628649" y="1694997"/>
            <a:ext cx="7886700" cy="4351338"/>
          </a:xfrm>
        </p:spPr>
        <p:txBody>
          <a:bodyPr/>
          <a:lstStyle/>
          <a:p>
            <a:r>
              <a:rPr lang="en-US" sz="2400" dirty="0"/>
              <a:t>The Accept Interface is used to </a:t>
            </a:r>
            <a:r>
              <a:rPr lang="en-US" sz="2400" b="1" u="sng" dirty="0"/>
              <a:t>edit</a:t>
            </a:r>
            <a:r>
              <a:rPr lang="en-US" sz="2400" dirty="0"/>
              <a:t> or </a:t>
            </a:r>
            <a:r>
              <a:rPr lang="en-US" sz="2400" b="1" u="sng" dirty="0"/>
              <a:t>accept</a:t>
            </a:r>
            <a:r>
              <a:rPr lang="en-US" sz="2400" dirty="0"/>
              <a:t> closures that have been initially entered into the system but have not yet been accepted.  </a:t>
            </a:r>
            <a:endParaRPr lang="en-US" sz="2400" dirty="0" smtClean="0"/>
          </a:p>
          <a:p>
            <a:r>
              <a:rPr lang="en-US" sz="2400" dirty="0"/>
              <a:t>Only users with authorization may accept closures</a:t>
            </a:r>
          </a:p>
          <a:p>
            <a:endParaRPr lang="en-US" dirty="0"/>
          </a:p>
        </p:txBody>
      </p:sp>
      <p:sp>
        <p:nvSpPr>
          <p:cNvPr id="6" name="Oval 5"/>
          <p:cNvSpPr/>
          <p:nvPr/>
        </p:nvSpPr>
        <p:spPr>
          <a:xfrm>
            <a:off x="2324734" y="3387491"/>
            <a:ext cx="522780" cy="36933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001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t>
            </a:r>
            <a:endParaRPr lang="en-US" dirty="0"/>
          </a:p>
        </p:txBody>
      </p:sp>
      <p:sp>
        <p:nvSpPr>
          <p:cNvPr id="3" name="Content Placeholder 2"/>
          <p:cNvSpPr>
            <a:spLocks noGrp="1"/>
          </p:cNvSpPr>
          <p:nvPr>
            <p:ph idx="1"/>
          </p:nvPr>
        </p:nvSpPr>
        <p:spPr/>
        <p:txBody>
          <a:bodyPr/>
          <a:lstStyle/>
          <a:p>
            <a:pPr marL="0" indent="0">
              <a:buNone/>
            </a:pPr>
            <a:r>
              <a:rPr lang="en-US" b="1" dirty="0" smtClean="0"/>
              <a:t>3 Closure Statuses:</a:t>
            </a:r>
            <a:endParaRPr lang="en-US" b="1" dirty="0"/>
          </a:p>
        </p:txBody>
      </p:sp>
      <p:pic>
        <p:nvPicPr>
          <p:cNvPr id="6" name="Picture 5"/>
          <p:cNvPicPr>
            <a:picLocks noChangeAspect="1"/>
          </p:cNvPicPr>
          <p:nvPr/>
        </p:nvPicPr>
        <p:blipFill>
          <a:blip r:embed="rId2"/>
          <a:stretch>
            <a:fillRect/>
          </a:stretch>
        </p:blipFill>
        <p:spPr>
          <a:xfrm>
            <a:off x="1828800" y="2366458"/>
            <a:ext cx="5486400" cy="872536"/>
          </a:xfrm>
          <a:prstGeom prst="rect">
            <a:avLst/>
          </a:prstGeom>
          <a:ln w="12700">
            <a:solidFill>
              <a:schemeClr val="tx1"/>
            </a:solidFill>
          </a:ln>
        </p:spPr>
      </p:pic>
      <p:pic>
        <p:nvPicPr>
          <p:cNvPr id="8" name="Picture 7"/>
          <p:cNvPicPr>
            <a:picLocks noChangeAspect="1"/>
          </p:cNvPicPr>
          <p:nvPr/>
        </p:nvPicPr>
        <p:blipFill>
          <a:blip r:embed="rId3"/>
          <a:stretch>
            <a:fillRect/>
          </a:stretch>
        </p:blipFill>
        <p:spPr>
          <a:xfrm>
            <a:off x="1016668" y="3860579"/>
            <a:ext cx="2194560" cy="2688574"/>
          </a:xfrm>
          <a:prstGeom prst="rect">
            <a:avLst/>
          </a:prstGeom>
          <a:ln w="12700">
            <a:solidFill>
              <a:schemeClr val="tx1"/>
            </a:solidFill>
          </a:ln>
        </p:spPr>
      </p:pic>
      <p:pic>
        <p:nvPicPr>
          <p:cNvPr id="9" name="Picture 8"/>
          <p:cNvPicPr>
            <a:picLocks noChangeAspect="1"/>
          </p:cNvPicPr>
          <p:nvPr/>
        </p:nvPicPr>
        <p:blipFill>
          <a:blip r:embed="rId4"/>
          <a:stretch>
            <a:fillRect/>
          </a:stretch>
        </p:blipFill>
        <p:spPr>
          <a:xfrm>
            <a:off x="3668729" y="3779827"/>
            <a:ext cx="2194560" cy="2850078"/>
          </a:xfrm>
          <a:prstGeom prst="rect">
            <a:avLst/>
          </a:prstGeom>
          <a:ln w="12700">
            <a:solidFill>
              <a:schemeClr val="tx1"/>
            </a:solidFill>
          </a:ln>
        </p:spPr>
      </p:pic>
      <p:pic>
        <p:nvPicPr>
          <p:cNvPr id="10" name="Picture 9"/>
          <p:cNvPicPr>
            <a:picLocks noChangeAspect="1"/>
          </p:cNvPicPr>
          <p:nvPr/>
        </p:nvPicPr>
        <p:blipFill>
          <a:blip r:embed="rId5"/>
          <a:stretch>
            <a:fillRect/>
          </a:stretch>
        </p:blipFill>
        <p:spPr>
          <a:xfrm>
            <a:off x="6268553" y="4069911"/>
            <a:ext cx="2194560" cy="2269910"/>
          </a:xfrm>
          <a:prstGeom prst="rect">
            <a:avLst/>
          </a:prstGeom>
          <a:ln w="12700">
            <a:solidFill>
              <a:schemeClr val="tx1"/>
            </a:solidFill>
          </a:ln>
        </p:spPr>
      </p:pic>
    </p:spTree>
    <p:extLst>
      <p:ext uri="{BB962C8B-B14F-4D97-AF65-F5344CB8AC3E}">
        <p14:creationId xmlns:p14="http://schemas.microsoft.com/office/powerpoint/2010/main" val="37167170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18797" y="3388973"/>
            <a:ext cx="5435815" cy="3641861"/>
          </a:xfrm>
          <a:prstGeom prst="rect">
            <a:avLst/>
          </a:prstGeom>
        </p:spPr>
      </p:pic>
      <p:sp>
        <p:nvSpPr>
          <p:cNvPr id="2" name="Title 1"/>
          <p:cNvSpPr>
            <a:spLocks noGrp="1"/>
          </p:cNvSpPr>
          <p:nvPr>
            <p:ph type="title"/>
          </p:nvPr>
        </p:nvSpPr>
        <p:spPr/>
        <p:txBody>
          <a:bodyPr/>
          <a:lstStyle/>
          <a:p>
            <a:r>
              <a:rPr lang="en-US" dirty="0" smtClean="0"/>
              <a:t>Modify</a:t>
            </a:r>
            <a:endParaRPr lang="en-US" dirty="0"/>
          </a:p>
        </p:txBody>
      </p:sp>
      <p:sp>
        <p:nvSpPr>
          <p:cNvPr id="3" name="Content Placeholder 2"/>
          <p:cNvSpPr>
            <a:spLocks noGrp="1"/>
          </p:cNvSpPr>
          <p:nvPr>
            <p:ph idx="1"/>
          </p:nvPr>
        </p:nvSpPr>
        <p:spPr>
          <a:xfrm>
            <a:off x="628649" y="1694997"/>
            <a:ext cx="7886700" cy="4351338"/>
          </a:xfrm>
        </p:spPr>
        <p:txBody>
          <a:bodyPr/>
          <a:lstStyle/>
          <a:p>
            <a:r>
              <a:rPr lang="en-US" sz="2400" dirty="0"/>
              <a:t>The </a:t>
            </a:r>
            <a:r>
              <a:rPr lang="en-US" sz="2400" dirty="0" smtClean="0"/>
              <a:t>Modify </a:t>
            </a:r>
            <a:r>
              <a:rPr lang="en-US" sz="2400" dirty="0"/>
              <a:t>Interface is used to </a:t>
            </a:r>
            <a:r>
              <a:rPr lang="en-US" sz="2400" b="1" u="sng" dirty="0" smtClean="0"/>
              <a:t>edit</a:t>
            </a:r>
            <a:r>
              <a:rPr lang="en-US" sz="2400" b="1" dirty="0" smtClean="0"/>
              <a:t>, </a:t>
            </a:r>
            <a:r>
              <a:rPr lang="en-US" sz="2400" b="1" u="sng" dirty="0" smtClean="0"/>
              <a:t>cancel</a:t>
            </a:r>
            <a:r>
              <a:rPr lang="en-US" sz="2400" dirty="0" smtClean="0"/>
              <a:t> </a:t>
            </a:r>
            <a:r>
              <a:rPr lang="en-US" sz="2400" dirty="0"/>
              <a:t>or </a:t>
            </a:r>
            <a:r>
              <a:rPr lang="en-US" sz="2400" b="1" u="sng" dirty="0" smtClean="0"/>
              <a:t>complete</a:t>
            </a:r>
            <a:r>
              <a:rPr lang="en-US" sz="2400" dirty="0" smtClean="0"/>
              <a:t> </a:t>
            </a:r>
            <a:r>
              <a:rPr lang="en-US" sz="2400" dirty="0"/>
              <a:t>closures that have been </a:t>
            </a:r>
            <a:r>
              <a:rPr lang="en-US" sz="2400" dirty="0" smtClean="0"/>
              <a:t>previously </a:t>
            </a:r>
            <a:r>
              <a:rPr lang="en-US" sz="2400" dirty="0"/>
              <a:t>been accepted.  </a:t>
            </a:r>
            <a:endParaRPr lang="en-US" sz="2400" dirty="0" smtClean="0"/>
          </a:p>
          <a:p>
            <a:r>
              <a:rPr lang="en-US" sz="2400" dirty="0" smtClean="0"/>
              <a:t>Access to edit depends on users and roles</a:t>
            </a:r>
            <a:endParaRPr lang="en-US" sz="2400" dirty="0"/>
          </a:p>
          <a:p>
            <a:endParaRPr lang="en-US" dirty="0"/>
          </a:p>
        </p:txBody>
      </p:sp>
      <p:sp>
        <p:nvSpPr>
          <p:cNvPr id="6" name="Oval 5"/>
          <p:cNvSpPr/>
          <p:nvPr/>
        </p:nvSpPr>
        <p:spPr>
          <a:xfrm>
            <a:off x="2665472" y="3501334"/>
            <a:ext cx="522780" cy="36933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1333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a:t>
            </a:r>
            <a:endParaRPr lang="en-US" dirty="0"/>
          </a:p>
        </p:txBody>
      </p:sp>
      <p:sp>
        <p:nvSpPr>
          <p:cNvPr id="3" name="Content Placeholder 2"/>
          <p:cNvSpPr>
            <a:spLocks noGrp="1"/>
          </p:cNvSpPr>
          <p:nvPr>
            <p:ph idx="1"/>
          </p:nvPr>
        </p:nvSpPr>
        <p:spPr>
          <a:xfrm>
            <a:off x="314325" y="1697288"/>
            <a:ext cx="8589044" cy="4351338"/>
          </a:xfrm>
        </p:spPr>
        <p:txBody>
          <a:bodyPr>
            <a:normAutofit/>
          </a:bodyPr>
          <a:lstStyle/>
          <a:p>
            <a:pPr marL="0" indent="0">
              <a:buNone/>
            </a:pPr>
            <a:r>
              <a:rPr lang="en-US" b="1" dirty="0" smtClean="0"/>
              <a:t>Date/Time Pending:</a:t>
            </a:r>
          </a:p>
          <a:p>
            <a:r>
              <a:rPr lang="en-US" i="1" dirty="0" smtClean="0"/>
              <a:t>Date/Time</a:t>
            </a:r>
            <a:r>
              <a:rPr lang="en-US" dirty="0" smtClean="0"/>
              <a:t> edited from </a:t>
            </a:r>
            <a:r>
              <a:rPr lang="en-US" dirty="0"/>
              <a:t>the </a:t>
            </a:r>
            <a:r>
              <a:rPr lang="en-US" i="1" dirty="0"/>
              <a:t>Modify</a:t>
            </a:r>
            <a:r>
              <a:rPr lang="en-US" dirty="0"/>
              <a:t> </a:t>
            </a:r>
            <a:r>
              <a:rPr lang="en-US" dirty="0" smtClean="0"/>
              <a:t>interface</a:t>
            </a:r>
          </a:p>
          <a:p>
            <a:r>
              <a:rPr lang="en-US" dirty="0" smtClean="0"/>
              <a:t>Acceptance for Date/Time Pending occurs from the </a:t>
            </a:r>
            <a:r>
              <a:rPr lang="en-US" i="1" dirty="0" smtClean="0"/>
              <a:t>Modify</a:t>
            </a:r>
            <a:r>
              <a:rPr lang="en-US" dirty="0" smtClean="0"/>
              <a:t> interface (not the </a:t>
            </a:r>
            <a:r>
              <a:rPr lang="en-US" i="1" dirty="0" smtClean="0"/>
              <a:t>Accept</a:t>
            </a:r>
            <a:r>
              <a:rPr lang="en-US" dirty="0" smtClean="0"/>
              <a:t> interface)</a:t>
            </a:r>
            <a:endParaRPr lang="en-US" dirty="0"/>
          </a:p>
          <a:p>
            <a:pPr marL="0" indent="0">
              <a:buNone/>
            </a:pPr>
            <a:r>
              <a:rPr lang="en-US" dirty="0"/>
              <a:t/>
            </a:r>
            <a:br>
              <a:rPr lang="en-US" dirty="0"/>
            </a:br>
            <a:endParaRPr lang="en-US" dirty="0"/>
          </a:p>
        </p:txBody>
      </p:sp>
      <p:pic>
        <p:nvPicPr>
          <p:cNvPr id="5" name="Picture 4"/>
          <p:cNvPicPr>
            <a:picLocks noChangeAspect="1"/>
          </p:cNvPicPr>
          <p:nvPr/>
        </p:nvPicPr>
        <p:blipFill>
          <a:blip r:embed="rId3"/>
          <a:stretch>
            <a:fillRect/>
          </a:stretch>
        </p:blipFill>
        <p:spPr>
          <a:xfrm>
            <a:off x="314325" y="3616994"/>
            <a:ext cx="8401096" cy="3120690"/>
          </a:xfrm>
          <a:prstGeom prst="rect">
            <a:avLst/>
          </a:prstGeom>
        </p:spPr>
      </p:pic>
      <p:sp>
        <p:nvSpPr>
          <p:cNvPr id="6" name="Oval 5"/>
          <p:cNvSpPr/>
          <p:nvPr/>
        </p:nvSpPr>
        <p:spPr>
          <a:xfrm>
            <a:off x="3972438" y="5229726"/>
            <a:ext cx="3224638" cy="8189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868125" y="4540668"/>
            <a:ext cx="1941270" cy="272717"/>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5280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a:t>
            </a:r>
            <a:endParaRPr lang="en-US" dirty="0"/>
          </a:p>
        </p:txBody>
      </p:sp>
      <p:sp>
        <p:nvSpPr>
          <p:cNvPr id="3" name="Content Placeholder 2"/>
          <p:cNvSpPr>
            <a:spLocks noGrp="1"/>
          </p:cNvSpPr>
          <p:nvPr>
            <p:ph idx="1"/>
          </p:nvPr>
        </p:nvSpPr>
        <p:spPr>
          <a:xfrm>
            <a:off x="414338" y="1941512"/>
            <a:ext cx="8101012" cy="4351338"/>
          </a:xfrm>
        </p:spPr>
        <p:txBody>
          <a:bodyPr/>
          <a:lstStyle/>
          <a:p>
            <a:pPr marL="0" indent="0">
              <a:buNone/>
            </a:pPr>
            <a:r>
              <a:rPr lang="en-US" dirty="0" smtClean="0"/>
              <a:t>When does a closure “Fall Off”?</a:t>
            </a:r>
          </a:p>
          <a:p>
            <a:r>
              <a:rPr lang="en-US" dirty="0" smtClean="0"/>
              <a:t>Any facility that lasts 14 days or more must be manually canceled or completed</a:t>
            </a:r>
          </a:p>
          <a:p>
            <a:r>
              <a:rPr lang="en-US" dirty="0" smtClean="0"/>
              <a:t>Any closure less than 14 days will “fall off” the system when its end date is greater than yesterday.</a:t>
            </a:r>
          </a:p>
          <a:p>
            <a:pPr lvl="1"/>
            <a:r>
              <a:rPr lang="en-US" dirty="0" smtClean="0"/>
              <a:t>Automatically changes from an “active” closures to an “inactive” closure</a:t>
            </a:r>
          </a:p>
          <a:p>
            <a:endParaRPr lang="en-US" dirty="0" smtClean="0">
              <a:solidFill>
                <a:srgbClr val="FF0000"/>
              </a:solidFill>
            </a:endParaRPr>
          </a:p>
        </p:txBody>
      </p:sp>
    </p:spTree>
    <p:extLst>
      <p:ext uri="{BB962C8B-B14F-4D97-AF65-F5344CB8AC3E}">
        <p14:creationId xmlns:p14="http://schemas.microsoft.com/office/powerpoint/2010/main" val="37087623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66843" y="3104933"/>
            <a:ext cx="7598662" cy="3065855"/>
          </a:xfrm>
          <a:prstGeom prst="rect">
            <a:avLst/>
          </a:prstGeom>
        </p:spPr>
      </p:pic>
      <p:sp>
        <p:nvSpPr>
          <p:cNvPr id="2" name="Title 1"/>
          <p:cNvSpPr>
            <a:spLocks noGrp="1"/>
          </p:cNvSpPr>
          <p:nvPr>
            <p:ph type="title"/>
          </p:nvPr>
        </p:nvSpPr>
        <p:spPr/>
        <p:txBody>
          <a:bodyPr/>
          <a:lstStyle/>
          <a:p>
            <a:r>
              <a:rPr lang="en-US" dirty="0" smtClean="0"/>
              <a:t>Search</a:t>
            </a:r>
            <a:endParaRPr lang="en-US" dirty="0"/>
          </a:p>
        </p:txBody>
      </p:sp>
      <p:sp>
        <p:nvSpPr>
          <p:cNvPr id="3" name="Content Placeholder 2"/>
          <p:cNvSpPr>
            <a:spLocks noGrp="1"/>
          </p:cNvSpPr>
          <p:nvPr>
            <p:ph idx="1"/>
          </p:nvPr>
        </p:nvSpPr>
        <p:spPr>
          <a:xfrm>
            <a:off x="334628" y="2158861"/>
            <a:ext cx="8474743" cy="4351338"/>
          </a:xfrm>
        </p:spPr>
        <p:txBody>
          <a:bodyPr/>
          <a:lstStyle/>
          <a:p>
            <a:r>
              <a:rPr lang="en-US" sz="2400" dirty="0"/>
              <a:t>The </a:t>
            </a:r>
            <a:r>
              <a:rPr lang="en-US" sz="2400" i="1" dirty="0"/>
              <a:t>Search</a:t>
            </a:r>
            <a:r>
              <a:rPr lang="en-US" sz="2400" dirty="0"/>
              <a:t> interface is </a:t>
            </a:r>
            <a:r>
              <a:rPr lang="en-US" sz="2400" dirty="0" smtClean="0"/>
              <a:t>used to </a:t>
            </a:r>
            <a:r>
              <a:rPr lang="en-US" sz="2400" dirty="0"/>
              <a:t>access all closures within the system</a:t>
            </a:r>
            <a:r>
              <a:rPr lang="en-US" sz="2400" dirty="0" smtClean="0"/>
              <a:t>.</a:t>
            </a:r>
            <a:endParaRPr lang="en-US" dirty="0"/>
          </a:p>
          <a:p>
            <a:endParaRPr lang="en-US" dirty="0"/>
          </a:p>
        </p:txBody>
      </p:sp>
      <p:sp>
        <p:nvSpPr>
          <p:cNvPr id="7" name="Oval 6"/>
          <p:cNvSpPr/>
          <p:nvPr/>
        </p:nvSpPr>
        <p:spPr>
          <a:xfrm>
            <a:off x="2788510" y="3390715"/>
            <a:ext cx="522780" cy="36933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5997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a:t>
            </a:r>
            <a:endParaRPr lang="en-US" dirty="0"/>
          </a:p>
        </p:txBody>
      </p:sp>
      <p:sp>
        <p:nvSpPr>
          <p:cNvPr id="3" name="Content Placeholder 2"/>
          <p:cNvSpPr>
            <a:spLocks noGrp="1"/>
          </p:cNvSpPr>
          <p:nvPr>
            <p:ph idx="1"/>
          </p:nvPr>
        </p:nvSpPr>
        <p:spPr>
          <a:xfrm>
            <a:off x="342900" y="1649162"/>
            <a:ext cx="8560469" cy="4351338"/>
          </a:xfrm>
        </p:spPr>
        <p:txBody>
          <a:bodyPr>
            <a:normAutofit/>
          </a:bodyPr>
          <a:lstStyle/>
          <a:p>
            <a:pPr marL="0" indent="0">
              <a:buNone/>
            </a:pPr>
            <a:r>
              <a:rPr lang="en-US" sz="2400" b="1" dirty="0" smtClean="0"/>
              <a:t>LCS Map:</a:t>
            </a:r>
          </a:p>
          <a:p>
            <a:r>
              <a:rPr lang="en-US" sz="2400" dirty="0" smtClean="0"/>
              <a:t>Map the results using the </a:t>
            </a:r>
            <a:r>
              <a:rPr lang="en-US" sz="2400" i="1" dirty="0" smtClean="0"/>
              <a:t>LCS Map</a:t>
            </a:r>
            <a:r>
              <a:rPr lang="en-US" sz="2400" dirty="0" smtClean="0"/>
              <a:t> button</a:t>
            </a:r>
          </a:p>
          <a:p>
            <a:r>
              <a:rPr lang="en-US" sz="2400" dirty="0" smtClean="0"/>
              <a:t>Prototype functionality only (511 is an alternative option)</a:t>
            </a:r>
            <a:endParaRPr lang="en-US" sz="2400" dirty="0"/>
          </a:p>
          <a:p>
            <a:endParaRPr lang="en-US" dirty="0"/>
          </a:p>
        </p:txBody>
      </p:sp>
      <p:pic>
        <p:nvPicPr>
          <p:cNvPr id="4" name="Picture 3"/>
          <p:cNvPicPr>
            <a:picLocks noChangeAspect="1"/>
          </p:cNvPicPr>
          <p:nvPr/>
        </p:nvPicPr>
        <p:blipFill>
          <a:blip r:embed="rId2"/>
          <a:stretch>
            <a:fillRect/>
          </a:stretch>
        </p:blipFill>
        <p:spPr>
          <a:xfrm>
            <a:off x="928813" y="3023118"/>
            <a:ext cx="6604750" cy="3979968"/>
          </a:xfrm>
          <a:prstGeom prst="rect">
            <a:avLst/>
          </a:prstGeom>
        </p:spPr>
      </p:pic>
    </p:spTree>
    <p:extLst>
      <p:ext uri="{BB962C8B-B14F-4D97-AF65-F5344CB8AC3E}">
        <p14:creationId xmlns:p14="http://schemas.microsoft.com/office/powerpoint/2010/main" val="8567172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a:t>
            </a:r>
            <a:endParaRPr lang="en-US" dirty="0"/>
          </a:p>
        </p:txBody>
      </p:sp>
      <p:sp>
        <p:nvSpPr>
          <p:cNvPr id="3" name="Content Placeholder 2"/>
          <p:cNvSpPr>
            <a:spLocks noGrp="1"/>
          </p:cNvSpPr>
          <p:nvPr>
            <p:ph idx="1"/>
          </p:nvPr>
        </p:nvSpPr>
        <p:spPr>
          <a:xfrm>
            <a:off x="414338" y="1941512"/>
            <a:ext cx="8101012" cy="4351338"/>
          </a:xfrm>
        </p:spPr>
        <p:txBody>
          <a:bodyPr/>
          <a:lstStyle/>
          <a:p>
            <a:r>
              <a:rPr lang="en-US" sz="2400" dirty="0"/>
              <a:t>Selecting the </a:t>
            </a:r>
            <a:r>
              <a:rPr lang="en-US" sz="2400" i="1" dirty="0" err="1"/>
              <a:t>MakeLike</a:t>
            </a:r>
            <a:r>
              <a:rPr lang="en-US" sz="2400" dirty="0"/>
              <a:t> link allows the user to add another closure with </a:t>
            </a:r>
            <a:r>
              <a:rPr lang="en-US" sz="2400" dirty="0" smtClean="0"/>
              <a:t>the </a:t>
            </a:r>
            <a:r>
              <a:rPr lang="en-US" sz="2400" dirty="0"/>
              <a:t>same </a:t>
            </a:r>
            <a:r>
              <a:rPr lang="en-US" sz="2400" dirty="0" smtClean="0"/>
              <a:t>General Section attributes (auto-populates the General Section).</a:t>
            </a:r>
          </a:p>
          <a:p>
            <a:r>
              <a:rPr lang="en-US" sz="2400" dirty="0" smtClean="0"/>
              <a:t>Also accessible from the </a:t>
            </a:r>
            <a:r>
              <a:rPr lang="en-US" sz="2400" u="sng" dirty="0" smtClean="0"/>
              <a:t>Home page</a:t>
            </a:r>
            <a:r>
              <a:rPr lang="en-US" sz="2400" dirty="0" smtClean="0"/>
              <a:t> and from the </a:t>
            </a:r>
            <a:r>
              <a:rPr lang="en-US" sz="2400" u="sng" dirty="0" smtClean="0"/>
              <a:t>closure request confirmation page</a:t>
            </a:r>
            <a:endParaRPr lang="en-US" sz="2400" u="sng" dirty="0"/>
          </a:p>
          <a:p>
            <a:endParaRPr lang="en-US" dirty="0"/>
          </a:p>
        </p:txBody>
      </p:sp>
      <p:pic>
        <p:nvPicPr>
          <p:cNvPr id="4" name="Picture 3"/>
          <p:cNvPicPr>
            <a:picLocks noChangeAspect="1"/>
          </p:cNvPicPr>
          <p:nvPr/>
        </p:nvPicPr>
        <p:blipFill rotWithShape="1">
          <a:blip r:embed="rId2"/>
          <a:srcRect l="1194" t="4923" r="1534" b="3109"/>
          <a:stretch/>
        </p:blipFill>
        <p:spPr>
          <a:xfrm>
            <a:off x="414338" y="4117181"/>
            <a:ext cx="8153400" cy="1690687"/>
          </a:xfrm>
          <a:prstGeom prst="rect">
            <a:avLst/>
          </a:prstGeom>
          <a:ln w="12700">
            <a:solidFill>
              <a:schemeClr val="tx1"/>
            </a:solidFill>
          </a:ln>
        </p:spPr>
      </p:pic>
      <p:sp>
        <p:nvSpPr>
          <p:cNvPr id="6" name="Oval 5"/>
          <p:cNvSpPr/>
          <p:nvPr/>
        </p:nvSpPr>
        <p:spPr>
          <a:xfrm>
            <a:off x="3376338" y="4052036"/>
            <a:ext cx="794445" cy="36933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661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Background</a:t>
            </a:r>
            <a:endParaRPr lang="en-US" dirty="0"/>
          </a:p>
        </p:txBody>
      </p:sp>
      <p:sp>
        <p:nvSpPr>
          <p:cNvPr id="6" name="Text Placeholder 5"/>
          <p:cNvSpPr>
            <a:spLocks noGrp="1"/>
          </p:cNvSpPr>
          <p:nvPr>
            <p:ph type="body" idx="1"/>
          </p:nvPr>
        </p:nvSpPr>
        <p:spPr/>
        <p:txBody>
          <a:bodyPr/>
          <a:lstStyle/>
          <a:p>
            <a:r>
              <a:rPr lang="en-US" dirty="0" smtClean="0"/>
              <a:t>Overview, Roadways, Users, and Regions</a:t>
            </a:r>
            <a:endParaRPr lang="en-US" dirty="0"/>
          </a:p>
        </p:txBody>
      </p:sp>
    </p:spTree>
    <p:extLst>
      <p:ext uri="{BB962C8B-B14F-4D97-AF65-F5344CB8AC3E}">
        <p14:creationId xmlns:p14="http://schemas.microsoft.com/office/powerpoint/2010/main" val="20943130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Reports</a:t>
            </a:r>
            <a:endParaRPr lang="en-US" dirty="0"/>
          </a:p>
        </p:txBody>
      </p:sp>
      <p:sp>
        <p:nvSpPr>
          <p:cNvPr id="5" name="Content Placeholder 4"/>
          <p:cNvSpPr>
            <a:spLocks noGrp="1"/>
          </p:cNvSpPr>
          <p:nvPr>
            <p:ph idx="1"/>
          </p:nvPr>
        </p:nvSpPr>
        <p:spPr/>
        <p:txBody>
          <a:bodyPr/>
          <a:lstStyle/>
          <a:p>
            <a:r>
              <a:rPr lang="en-US" sz="2400" dirty="0" smtClean="0"/>
              <a:t>Users </a:t>
            </a:r>
            <a:r>
              <a:rPr lang="en-US" sz="2400" dirty="0"/>
              <a:t>can use the reports interface as </a:t>
            </a:r>
            <a:r>
              <a:rPr lang="en-US" sz="2400" dirty="0" smtClean="0"/>
              <a:t>a way </a:t>
            </a:r>
            <a:r>
              <a:rPr lang="en-US" sz="2400" dirty="0"/>
              <a:t>to save and print closures that are “active” within the </a:t>
            </a:r>
            <a:r>
              <a:rPr lang="en-US" sz="2400" dirty="0" smtClean="0"/>
              <a:t>system. Complete all required fields denoted by an asterisk (*).</a:t>
            </a:r>
          </a:p>
          <a:p>
            <a:r>
              <a:rPr lang="en-US" sz="2400" dirty="0" smtClean="0"/>
              <a:t>NOTE:  No date ranges</a:t>
            </a:r>
            <a:endParaRPr lang="en-US" dirty="0"/>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l="241" t="6304" r="722" b="26191"/>
          <a:stretch/>
        </p:blipFill>
        <p:spPr>
          <a:xfrm>
            <a:off x="705408" y="3456896"/>
            <a:ext cx="7565232" cy="3138488"/>
          </a:xfrm>
          <a:prstGeom prst="rect">
            <a:avLst/>
          </a:prstGeom>
          <a:ln w="12700">
            <a:solidFill>
              <a:schemeClr val="tx1"/>
            </a:solidFill>
          </a:ln>
        </p:spPr>
      </p:pic>
    </p:spTree>
    <p:extLst>
      <p:ext uri="{BB962C8B-B14F-4D97-AF65-F5344CB8AC3E}">
        <p14:creationId xmlns:p14="http://schemas.microsoft.com/office/powerpoint/2010/main" val="34811600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Closure Matrix</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306484854"/>
              </p:ext>
            </p:extLst>
          </p:nvPr>
        </p:nvGraphicFramePr>
        <p:xfrm>
          <a:off x="450980" y="1872857"/>
          <a:ext cx="8170505" cy="4341330"/>
        </p:xfrm>
        <a:graphic>
          <a:graphicData uri="http://schemas.openxmlformats.org/drawingml/2006/table">
            <a:tbl>
              <a:tblPr firstRow="1" firstCol="1" bandRow="1">
                <a:tableStyleId>{5940675A-B579-460E-94D1-54222C63F5DA}</a:tableStyleId>
              </a:tblPr>
              <a:tblGrid>
                <a:gridCol w="1634101"/>
                <a:gridCol w="1634101"/>
                <a:gridCol w="1634101"/>
                <a:gridCol w="1634101"/>
                <a:gridCol w="1634101"/>
              </a:tblGrid>
              <a:tr h="723555">
                <a:tc>
                  <a:txBody>
                    <a:bodyPr/>
                    <a:lstStyle/>
                    <a:p>
                      <a:pPr algn="ctr"/>
                      <a:r>
                        <a:rPr lang="en-US" dirty="0" smtClean="0"/>
                        <a:t>CLOSURE STATUS</a:t>
                      </a:r>
                      <a:endParaRPr lang="en-US" dirty="0"/>
                    </a:p>
                  </a:txBody>
                  <a:tcPr anchor="ctr"/>
                </a:tc>
                <a:tc>
                  <a:txBody>
                    <a:bodyPr/>
                    <a:lstStyle/>
                    <a:p>
                      <a:pPr algn="ctr"/>
                      <a:r>
                        <a:rPr lang="en-US" dirty="0" smtClean="0"/>
                        <a:t>ACCEPT</a:t>
                      </a:r>
                    </a:p>
                    <a:p>
                      <a:pPr algn="ctr"/>
                      <a:r>
                        <a:rPr lang="en-US" dirty="0" smtClean="0"/>
                        <a:t>INTERFACE</a:t>
                      </a:r>
                      <a:endParaRPr lang="en-US" dirty="0"/>
                    </a:p>
                  </a:txBody>
                  <a:tcPr anchor="ctr"/>
                </a:tc>
                <a:tc>
                  <a:txBody>
                    <a:bodyPr/>
                    <a:lstStyle/>
                    <a:p>
                      <a:pPr algn="ctr"/>
                      <a:r>
                        <a:rPr lang="en-US" dirty="0" smtClean="0"/>
                        <a:t>MODIFY</a:t>
                      </a:r>
                    </a:p>
                    <a:p>
                      <a:pPr algn="ctr"/>
                      <a:r>
                        <a:rPr lang="en-US" dirty="0" smtClean="0"/>
                        <a:t>INTERFACE</a:t>
                      </a:r>
                      <a:endParaRPr lang="en-US" dirty="0"/>
                    </a:p>
                  </a:txBody>
                  <a:tcPr anchor="ctr"/>
                </a:tc>
                <a:tc>
                  <a:txBody>
                    <a:bodyPr/>
                    <a:lstStyle/>
                    <a:p>
                      <a:pPr algn="ctr"/>
                      <a:r>
                        <a:rPr lang="en-US" dirty="0" smtClean="0"/>
                        <a:t>SEARCH</a:t>
                      </a:r>
                    </a:p>
                    <a:p>
                      <a:pPr algn="ctr"/>
                      <a:r>
                        <a:rPr lang="en-US" dirty="0" smtClean="0"/>
                        <a:t>INTERFACE</a:t>
                      </a:r>
                      <a:endParaRPr lang="en-US" dirty="0"/>
                    </a:p>
                  </a:txBody>
                  <a:tcPr anchor="ctr"/>
                </a:tc>
                <a:tc>
                  <a:txBody>
                    <a:bodyPr/>
                    <a:lstStyle/>
                    <a:p>
                      <a:pPr algn="ctr"/>
                      <a:r>
                        <a:rPr lang="en-US" dirty="0" smtClean="0"/>
                        <a:t>REPORTS</a:t>
                      </a:r>
                    </a:p>
                    <a:p>
                      <a:pPr algn="ctr"/>
                      <a:r>
                        <a:rPr lang="en-US" dirty="0" smtClean="0"/>
                        <a:t>INTERFACE</a:t>
                      </a:r>
                      <a:endParaRPr lang="en-US" dirty="0"/>
                    </a:p>
                  </a:txBody>
                  <a:tcPr anchor="ctr"/>
                </a:tc>
              </a:tr>
              <a:tr h="723555">
                <a:tc>
                  <a:txBody>
                    <a:bodyPr/>
                    <a:lstStyle/>
                    <a:p>
                      <a:pPr algn="ctr"/>
                      <a:r>
                        <a:rPr lang="en-US" dirty="0" smtClean="0"/>
                        <a:t>ENTERED</a:t>
                      </a:r>
                      <a:endParaRPr lang="en-US" dirty="0"/>
                    </a:p>
                  </a:txBody>
                  <a:tcPr anchor="ctr"/>
                </a:tc>
                <a:tc>
                  <a:txBody>
                    <a:bodyPr/>
                    <a:lstStyle/>
                    <a:p>
                      <a:endParaRPr lang="en-US" dirty="0"/>
                    </a:p>
                  </a:txBody>
                  <a:tcPr>
                    <a:solidFill>
                      <a:srgbClr val="FFC000"/>
                    </a:solidFill>
                  </a:tcPr>
                </a:tc>
                <a:tc>
                  <a:txBody>
                    <a:bodyPr/>
                    <a:lstStyle/>
                    <a:p>
                      <a:endParaRPr lang="en-US"/>
                    </a:p>
                  </a:txBody>
                  <a:tcPr/>
                </a:tc>
                <a:tc>
                  <a:txBody>
                    <a:bodyPr/>
                    <a:lstStyle/>
                    <a:p>
                      <a:endParaRPr lang="en-US" dirty="0"/>
                    </a:p>
                  </a:txBody>
                  <a:tcPr>
                    <a:solidFill>
                      <a:srgbClr val="FFC000"/>
                    </a:solidFill>
                  </a:tcPr>
                </a:tc>
                <a:tc>
                  <a:txBody>
                    <a:bodyPr/>
                    <a:lstStyle/>
                    <a:p>
                      <a:endParaRPr lang="en-US" dirty="0"/>
                    </a:p>
                  </a:txBody>
                  <a:tcPr>
                    <a:solidFill>
                      <a:srgbClr val="FFC000"/>
                    </a:solidFill>
                  </a:tcPr>
                </a:tc>
              </a:tr>
              <a:tr h="723555">
                <a:tc>
                  <a:txBody>
                    <a:bodyPr/>
                    <a:lstStyle/>
                    <a:p>
                      <a:pPr algn="ctr"/>
                      <a:r>
                        <a:rPr lang="en-US" dirty="0" smtClean="0"/>
                        <a:t>ACCEPTED</a:t>
                      </a:r>
                      <a:endParaRPr lang="en-US" dirty="0"/>
                    </a:p>
                  </a:txBody>
                  <a:tcPr anchor="ctr"/>
                </a:tc>
                <a:tc>
                  <a:txBody>
                    <a:bodyPr/>
                    <a:lstStyle/>
                    <a:p>
                      <a:endParaRPr lang="en-US" dirty="0"/>
                    </a:p>
                  </a:txBody>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r>
              <a:tr h="723555">
                <a:tc>
                  <a:txBody>
                    <a:bodyPr/>
                    <a:lstStyle/>
                    <a:p>
                      <a:pPr algn="ctr"/>
                      <a:r>
                        <a:rPr lang="en-US" dirty="0" smtClean="0"/>
                        <a:t>CANCELED</a:t>
                      </a:r>
                      <a:endParaRPr lang="en-US"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solidFill>
                      <a:schemeClr val="bg1">
                        <a:lumMod val="75000"/>
                      </a:schemeClr>
                    </a:solidFill>
                  </a:tcPr>
                </a:tc>
                <a:tc>
                  <a:txBody>
                    <a:bodyPr/>
                    <a:lstStyle/>
                    <a:p>
                      <a:endParaRPr lang="en-US" dirty="0"/>
                    </a:p>
                  </a:txBody>
                  <a:tcPr/>
                </a:tc>
              </a:tr>
              <a:tr h="723555">
                <a:tc>
                  <a:txBody>
                    <a:bodyPr/>
                    <a:lstStyle/>
                    <a:p>
                      <a:pPr algn="ctr"/>
                      <a:r>
                        <a:rPr lang="en-US" dirty="0" smtClean="0"/>
                        <a:t>COMPLETED</a:t>
                      </a:r>
                      <a:endParaRPr lang="en-US"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tc>
              </a:tr>
              <a:tr h="723555">
                <a:tc>
                  <a:txBody>
                    <a:bodyPr/>
                    <a:lstStyle/>
                    <a:p>
                      <a:pPr algn="ctr"/>
                      <a:r>
                        <a:rPr lang="en-US" dirty="0" smtClean="0"/>
                        <a:t>DELETED</a:t>
                      </a:r>
                      <a:endParaRPr lang="en-US" dirty="0"/>
                    </a:p>
                  </a:txBody>
                  <a:tcPr anchor="ctr"/>
                </a:tc>
                <a:tc gridSpan="4">
                  <a:txBody>
                    <a:bodyPr/>
                    <a:lstStyle/>
                    <a:p>
                      <a:pPr algn="ctr"/>
                      <a:r>
                        <a:rPr lang="en-US" dirty="0" smtClean="0"/>
                        <a:t>NOTE:</a:t>
                      </a:r>
                      <a:r>
                        <a:rPr lang="en-US" baseline="0" dirty="0" smtClean="0"/>
                        <a:t> Deleted closures are not viewable in any interface</a:t>
                      </a:r>
                      <a:endParaRPr lang="en-US"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3907872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Additional LCS Resources</a:t>
            </a:r>
            <a:endParaRPr lang="en-US" dirty="0"/>
          </a:p>
        </p:txBody>
      </p:sp>
      <p:sp>
        <p:nvSpPr>
          <p:cNvPr id="6" name="Text Placeholder 5"/>
          <p:cNvSpPr>
            <a:spLocks noGrp="1"/>
          </p:cNvSpPr>
          <p:nvPr>
            <p:ph type="body" idx="1"/>
          </p:nvPr>
        </p:nvSpPr>
        <p:spPr>
          <a:xfrm>
            <a:off x="623888" y="4562476"/>
            <a:ext cx="8520112" cy="1500187"/>
          </a:xfrm>
        </p:spPr>
        <p:txBody>
          <a:bodyPr/>
          <a:lstStyle/>
          <a:p>
            <a:r>
              <a:rPr lang="en-US" dirty="0" smtClean="0"/>
              <a:t>511 Local, Calendar, Email, Preferences and Admin Interface</a:t>
            </a:r>
            <a:endParaRPr lang="en-US" dirty="0"/>
          </a:p>
        </p:txBody>
      </p:sp>
    </p:spTree>
    <p:extLst>
      <p:ext uri="{BB962C8B-B14F-4D97-AF65-F5344CB8AC3E}">
        <p14:creationId xmlns:p14="http://schemas.microsoft.com/office/powerpoint/2010/main" val="41282757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02046" y="4503942"/>
            <a:ext cx="5968501" cy="1914310"/>
          </a:xfrm>
          <a:prstGeom prst="rect">
            <a:avLst/>
          </a:prstGeom>
        </p:spPr>
      </p:pic>
      <p:sp>
        <p:nvSpPr>
          <p:cNvPr id="2" name="Title 1"/>
          <p:cNvSpPr>
            <a:spLocks noGrp="1"/>
          </p:cNvSpPr>
          <p:nvPr>
            <p:ph type="title"/>
          </p:nvPr>
        </p:nvSpPr>
        <p:spPr/>
        <p:txBody>
          <a:bodyPr/>
          <a:lstStyle/>
          <a:p>
            <a:r>
              <a:rPr lang="en-US" dirty="0" smtClean="0"/>
              <a:t>511 Local</a:t>
            </a:r>
            <a:endParaRPr lang="en-US" dirty="0"/>
          </a:p>
        </p:txBody>
      </p:sp>
      <p:sp>
        <p:nvSpPr>
          <p:cNvPr id="3" name="Content Placeholder 2"/>
          <p:cNvSpPr>
            <a:spLocks noGrp="1"/>
          </p:cNvSpPr>
          <p:nvPr>
            <p:ph idx="1"/>
          </p:nvPr>
        </p:nvSpPr>
        <p:spPr>
          <a:xfrm>
            <a:off x="442911" y="1797050"/>
            <a:ext cx="8274719" cy="4351338"/>
          </a:xfrm>
        </p:spPr>
        <p:txBody>
          <a:bodyPr>
            <a:normAutofit/>
          </a:bodyPr>
          <a:lstStyle/>
          <a:p>
            <a:r>
              <a:rPr lang="en-US" sz="2400" i="1" dirty="0"/>
              <a:t>511 Local</a:t>
            </a:r>
            <a:r>
              <a:rPr lang="en-US" sz="2400" dirty="0"/>
              <a:t> is used to report construction closures on local streets </a:t>
            </a:r>
            <a:r>
              <a:rPr lang="en-US" sz="2400" dirty="0" smtClean="0"/>
              <a:t>ONLY for </a:t>
            </a:r>
            <a:r>
              <a:rPr lang="en-US" sz="2400" dirty="0"/>
              <a:t>the </a:t>
            </a:r>
            <a:r>
              <a:rPr lang="en-US" sz="2400" i="1" dirty="0"/>
              <a:t>511 Construction Projects</a:t>
            </a:r>
            <a:r>
              <a:rPr lang="en-US" sz="2400" dirty="0"/>
              <a:t> website (</a:t>
            </a:r>
            <a:r>
              <a:rPr lang="en-US" sz="2400" b="1" i="1" dirty="0">
                <a:hlinkClick r:id="rId4"/>
              </a:rPr>
              <a:t>http://projects.511wi.gov</a:t>
            </a:r>
            <a:r>
              <a:rPr lang="en-US" sz="2400" b="1" i="1" dirty="0" smtClean="0">
                <a:hlinkClick r:id="rId4"/>
              </a:rPr>
              <a:t>/</a:t>
            </a:r>
            <a:r>
              <a:rPr lang="en-US" sz="2400" dirty="0" smtClean="0"/>
              <a:t>).</a:t>
            </a:r>
          </a:p>
          <a:p>
            <a:r>
              <a:rPr lang="en-US" sz="2400" dirty="0" smtClean="0"/>
              <a:t>Accessibility depends on user privileges</a:t>
            </a:r>
            <a:endParaRPr lang="en-US" sz="2400" dirty="0"/>
          </a:p>
          <a:p>
            <a:r>
              <a:rPr lang="en-US" sz="2400" dirty="0"/>
              <a:t>There is no acceptance process with this interface; </a:t>
            </a:r>
            <a:r>
              <a:rPr lang="en-US" sz="2400" dirty="0" smtClean="0"/>
              <a:t>closures will </a:t>
            </a:r>
            <a:r>
              <a:rPr lang="en-US" sz="2400" dirty="0"/>
              <a:t>automatically be accepted.</a:t>
            </a:r>
          </a:p>
          <a:p>
            <a:endParaRPr lang="en-US" sz="2400" dirty="0" smtClean="0"/>
          </a:p>
          <a:p>
            <a:pPr marL="0" indent="0">
              <a:buNone/>
            </a:pPr>
            <a:r>
              <a:rPr lang="en-US" dirty="0" smtClean="0"/>
              <a:t> </a:t>
            </a:r>
            <a:endParaRPr lang="en-US" dirty="0"/>
          </a:p>
        </p:txBody>
      </p:sp>
      <p:sp>
        <p:nvSpPr>
          <p:cNvPr id="6" name="Oval 5"/>
          <p:cNvSpPr/>
          <p:nvPr/>
        </p:nvSpPr>
        <p:spPr>
          <a:xfrm>
            <a:off x="4163516" y="4694113"/>
            <a:ext cx="522780" cy="36933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3050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Calendar</a:t>
            </a:r>
            <a:endParaRPr lang="en-US" dirty="0"/>
          </a:p>
        </p:txBody>
      </p:sp>
      <p:sp>
        <p:nvSpPr>
          <p:cNvPr id="3" name="Content Placeholder 2"/>
          <p:cNvSpPr>
            <a:spLocks noGrp="1"/>
          </p:cNvSpPr>
          <p:nvPr>
            <p:ph idx="1"/>
          </p:nvPr>
        </p:nvSpPr>
        <p:spPr>
          <a:xfrm>
            <a:off x="257175" y="1825625"/>
            <a:ext cx="8515350" cy="4351338"/>
          </a:xfrm>
        </p:spPr>
        <p:txBody>
          <a:bodyPr>
            <a:normAutofit/>
          </a:bodyPr>
          <a:lstStyle/>
          <a:p>
            <a:r>
              <a:rPr lang="en-US" sz="2400" dirty="0" smtClean="0"/>
              <a:t>Used for viewing </a:t>
            </a:r>
            <a:r>
              <a:rPr lang="en-US" sz="2400" dirty="0"/>
              <a:t>special events (not event closures) that have been entered into the system. </a:t>
            </a:r>
            <a:endParaRPr lang="en-US" sz="2400" dirty="0" smtClean="0"/>
          </a:p>
          <a:p>
            <a:r>
              <a:rPr lang="en-US" sz="2400" dirty="0" smtClean="0"/>
              <a:t>Provides </a:t>
            </a:r>
            <a:r>
              <a:rPr lang="en-US" sz="2400" dirty="0"/>
              <a:t>a repository of special events throughout the state to inform personnel requesting or accepting closures of potential </a:t>
            </a:r>
            <a:r>
              <a:rPr lang="en-US" sz="2400" dirty="0" smtClean="0"/>
              <a:t>events.</a:t>
            </a:r>
            <a:endParaRPr lang="en-US" dirty="0" smtClean="0"/>
          </a:p>
          <a:p>
            <a:endParaRPr lang="en-US" sz="2400" dirty="0"/>
          </a:p>
          <a:p>
            <a:endParaRPr lang="en-US" dirty="0"/>
          </a:p>
        </p:txBody>
      </p:sp>
      <p:pic>
        <p:nvPicPr>
          <p:cNvPr id="6" name="Picture 5"/>
          <p:cNvPicPr>
            <a:picLocks noChangeAspect="1"/>
          </p:cNvPicPr>
          <p:nvPr/>
        </p:nvPicPr>
        <p:blipFill rotWithShape="1">
          <a:blip r:embed="rId2"/>
          <a:srcRect b="34045"/>
          <a:stretch/>
        </p:blipFill>
        <p:spPr>
          <a:xfrm>
            <a:off x="647700" y="3719230"/>
            <a:ext cx="7734300" cy="2776730"/>
          </a:xfrm>
          <a:prstGeom prst="rect">
            <a:avLst/>
          </a:prstGeom>
        </p:spPr>
      </p:pic>
      <p:sp>
        <p:nvSpPr>
          <p:cNvPr id="7" name="Oval 6"/>
          <p:cNvSpPr/>
          <p:nvPr/>
        </p:nvSpPr>
        <p:spPr>
          <a:xfrm>
            <a:off x="4437238" y="4001294"/>
            <a:ext cx="747099" cy="36933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7662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29759"/>
          <a:stretch/>
        </p:blipFill>
        <p:spPr>
          <a:xfrm>
            <a:off x="420103" y="3828360"/>
            <a:ext cx="8389268" cy="2699609"/>
          </a:xfrm>
          <a:prstGeom prst="rect">
            <a:avLst/>
          </a:prstGeom>
        </p:spPr>
      </p:pic>
      <p:sp>
        <p:nvSpPr>
          <p:cNvPr id="2" name="Title 1"/>
          <p:cNvSpPr>
            <a:spLocks noGrp="1"/>
          </p:cNvSpPr>
          <p:nvPr>
            <p:ph type="title"/>
          </p:nvPr>
        </p:nvSpPr>
        <p:spPr/>
        <p:txBody>
          <a:bodyPr/>
          <a:lstStyle/>
          <a:p>
            <a:r>
              <a:rPr lang="en-US" dirty="0" smtClean="0"/>
              <a:t>E-mail Interface</a:t>
            </a:r>
            <a:endParaRPr lang="en-US" dirty="0"/>
          </a:p>
        </p:txBody>
      </p:sp>
      <p:sp>
        <p:nvSpPr>
          <p:cNvPr id="3" name="Content Placeholder 2"/>
          <p:cNvSpPr>
            <a:spLocks noGrp="1"/>
          </p:cNvSpPr>
          <p:nvPr>
            <p:ph idx="1"/>
          </p:nvPr>
        </p:nvSpPr>
        <p:spPr>
          <a:xfrm>
            <a:off x="334628" y="1652691"/>
            <a:ext cx="8474743" cy="4351338"/>
          </a:xfrm>
        </p:spPr>
        <p:txBody>
          <a:bodyPr/>
          <a:lstStyle/>
          <a:p>
            <a:r>
              <a:rPr lang="en-US" dirty="0"/>
              <a:t>Users can sign up to receive daily </a:t>
            </a:r>
            <a:r>
              <a:rPr lang="en-US" dirty="0" smtClean="0"/>
              <a:t>(3 PM Daily) or </a:t>
            </a:r>
            <a:r>
              <a:rPr lang="en-US" dirty="0"/>
              <a:t>weekly </a:t>
            </a:r>
            <a:r>
              <a:rPr lang="en-US" dirty="0" smtClean="0"/>
              <a:t>(3 PM Friday) e-mail </a:t>
            </a:r>
            <a:r>
              <a:rPr lang="en-US" dirty="0"/>
              <a:t>reports by </a:t>
            </a:r>
            <a:r>
              <a:rPr lang="en-US" dirty="0" smtClean="0"/>
              <a:t>region or </a:t>
            </a:r>
            <a:r>
              <a:rPr lang="en-US" dirty="0"/>
              <a:t>county</a:t>
            </a:r>
            <a:r>
              <a:rPr lang="en-US" dirty="0" smtClean="0"/>
              <a:t>.</a:t>
            </a:r>
          </a:p>
          <a:p>
            <a:r>
              <a:rPr lang="en-US" dirty="0" smtClean="0"/>
              <a:t>Manage </a:t>
            </a:r>
            <a:r>
              <a:rPr lang="en-US" dirty="0"/>
              <a:t>a user’s own e-mail reports and/or other (external) e-mail addresses to receive reports.</a:t>
            </a:r>
          </a:p>
          <a:p>
            <a:endParaRPr lang="en-US" dirty="0"/>
          </a:p>
          <a:p>
            <a:endParaRPr lang="en-US" dirty="0"/>
          </a:p>
          <a:p>
            <a:pPr marL="0" indent="0">
              <a:buNone/>
            </a:pPr>
            <a:endParaRPr lang="en-US" dirty="0"/>
          </a:p>
        </p:txBody>
      </p:sp>
      <p:sp>
        <p:nvSpPr>
          <p:cNvPr id="7" name="Oval 6"/>
          <p:cNvSpPr/>
          <p:nvPr/>
        </p:nvSpPr>
        <p:spPr>
          <a:xfrm>
            <a:off x="4159037" y="4054341"/>
            <a:ext cx="522780" cy="36933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0942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Preferences Interface</a:t>
            </a:r>
            <a:endParaRPr lang="en-US" dirty="0"/>
          </a:p>
        </p:txBody>
      </p:sp>
      <p:sp>
        <p:nvSpPr>
          <p:cNvPr id="5" name="Content Placeholder 4"/>
          <p:cNvSpPr>
            <a:spLocks noGrp="1"/>
          </p:cNvSpPr>
          <p:nvPr>
            <p:ph idx="1"/>
          </p:nvPr>
        </p:nvSpPr>
        <p:spPr/>
        <p:txBody>
          <a:bodyPr>
            <a:normAutofit/>
          </a:bodyPr>
          <a:lstStyle/>
          <a:p>
            <a:pPr marL="0" indent="0">
              <a:buNone/>
            </a:pPr>
            <a:r>
              <a:rPr lang="en-US" sz="2400" b="1" dirty="0" smtClean="0"/>
              <a:t>Preferences allows users to:</a:t>
            </a:r>
          </a:p>
          <a:p>
            <a:r>
              <a:rPr lang="en-US" sz="2400" i="1" dirty="0"/>
              <a:t>Edit Your Account Profile or </a:t>
            </a:r>
            <a:r>
              <a:rPr lang="en-US" sz="2400" i="1" dirty="0" smtClean="0"/>
              <a:t>Password</a:t>
            </a:r>
            <a:endParaRPr lang="en-US" sz="2400" baseline="30000" dirty="0"/>
          </a:p>
          <a:p>
            <a:r>
              <a:rPr lang="en-US" sz="2400" i="1" dirty="0" smtClean="0"/>
              <a:t>View </a:t>
            </a:r>
            <a:r>
              <a:rPr lang="en-US" sz="2400" i="1" dirty="0"/>
              <a:t>Only Access of User </a:t>
            </a:r>
            <a:r>
              <a:rPr lang="en-US" sz="2400" i="1" dirty="0" smtClean="0"/>
              <a:t>Information</a:t>
            </a:r>
            <a:endParaRPr lang="en-US" sz="2400" dirty="0"/>
          </a:p>
          <a:p>
            <a:r>
              <a:rPr lang="en-US" sz="2400" i="1" dirty="0"/>
              <a:t>View Only Access of Priority </a:t>
            </a:r>
            <a:r>
              <a:rPr lang="en-US" sz="2400" i="1" dirty="0" smtClean="0"/>
              <a:t>Roadways</a:t>
            </a:r>
            <a:endParaRPr lang="en-US" sz="2400" dirty="0"/>
          </a:p>
        </p:txBody>
      </p:sp>
      <p:pic>
        <p:nvPicPr>
          <p:cNvPr id="2" name="Picture 1"/>
          <p:cNvPicPr>
            <a:picLocks noChangeAspect="1"/>
          </p:cNvPicPr>
          <p:nvPr/>
        </p:nvPicPr>
        <p:blipFill rotWithShape="1">
          <a:blip r:embed="rId2"/>
          <a:srcRect b="48414"/>
          <a:stretch/>
        </p:blipFill>
        <p:spPr>
          <a:xfrm>
            <a:off x="628650" y="3844896"/>
            <a:ext cx="7686675" cy="1365962"/>
          </a:xfrm>
          <a:prstGeom prst="rect">
            <a:avLst/>
          </a:prstGeom>
        </p:spPr>
      </p:pic>
      <p:sp>
        <p:nvSpPr>
          <p:cNvPr id="6" name="Oval 5"/>
          <p:cNvSpPr/>
          <p:nvPr/>
        </p:nvSpPr>
        <p:spPr>
          <a:xfrm>
            <a:off x="5426691" y="4158545"/>
            <a:ext cx="858559" cy="36933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6569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0516" y="2845160"/>
            <a:ext cx="7705725" cy="3162300"/>
          </a:xfrm>
          <a:prstGeom prst="rect">
            <a:avLst/>
          </a:prstGeom>
        </p:spPr>
      </p:pic>
      <p:sp>
        <p:nvSpPr>
          <p:cNvPr id="4" name="Title 3"/>
          <p:cNvSpPr>
            <a:spLocks noGrp="1"/>
          </p:cNvSpPr>
          <p:nvPr>
            <p:ph type="title"/>
          </p:nvPr>
        </p:nvSpPr>
        <p:spPr/>
        <p:txBody>
          <a:bodyPr/>
          <a:lstStyle/>
          <a:p>
            <a:r>
              <a:rPr lang="en-US" dirty="0" smtClean="0"/>
              <a:t>Admin</a:t>
            </a:r>
            <a:endParaRPr lang="en-US" dirty="0"/>
          </a:p>
        </p:txBody>
      </p:sp>
      <p:sp>
        <p:nvSpPr>
          <p:cNvPr id="5" name="Content Placeholder 4"/>
          <p:cNvSpPr>
            <a:spLocks noGrp="1"/>
          </p:cNvSpPr>
          <p:nvPr>
            <p:ph idx="1"/>
          </p:nvPr>
        </p:nvSpPr>
        <p:spPr>
          <a:xfrm>
            <a:off x="242887" y="1825625"/>
            <a:ext cx="8660481" cy="4351338"/>
          </a:xfrm>
        </p:spPr>
        <p:txBody>
          <a:bodyPr>
            <a:normAutofit/>
          </a:bodyPr>
          <a:lstStyle/>
          <a:p>
            <a:r>
              <a:rPr lang="en-US" sz="2400" dirty="0" smtClean="0"/>
              <a:t>The </a:t>
            </a:r>
            <a:r>
              <a:rPr lang="en-US" sz="2400" i="1" dirty="0"/>
              <a:t>Admin</a:t>
            </a:r>
            <a:r>
              <a:rPr lang="en-US" sz="2400" dirty="0"/>
              <a:t> interface has five links and is only available to those roles that have administrative authorization.</a:t>
            </a:r>
          </a:p>
        </p:txBody>
      </p:sp>
      <p:sp>
        <p:nvSpPr>
          <p:cNvPr id="6" name="Oval 5"/>
          <p:cNvSpPr/>
          <p:nvPr/>
        </p:nvSpPr>
        <p:spPr>
          <a:xfrm>
            <a:off x="6185660" y="3089980"/>
            <a:ext cx="522780" cy="36933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283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Support Tools</a:t>
            </a:r>
            <a:endParaRPr lang="en-US" dirty="0"/>
          </a:p>
        </p:txBody>
      </p:sp>
      <p:sp>
        <p:nvSpPr>
          <p:cNvPr id="6" name="Text Placeholder 5"/>
          <p:cNvSpPr>
            <a:spLocks noGrp="1"/>
          </p:cNvSpPr>
          <p:nvPr>
            <p:ph type="body" idx="1"/>
          </p:nvPr>
        </p:nvSpPr>
        <p:spPr/>
        <p:txBody>
          <a:bodyPr/>
          <a:lstStyle/>
          <a:p>
            <a:r>
              <a:rPr lang="en-US" dirty="0" smtClean="0"/>
              <a:t>Documentation, Contacts, Help Tools</a:t>
            </a:r>
            <a:endParaRPr lang="en-US" dirty="0"/>
          </a:p>
        </p:txBody>
      </p:sp>
    </p:spTree>
    <p:extLst>
      <p:ext uri="{BB962C8B-B14F-4D97-AF65-F5344CB8AC3E}">
        <p14:creationId xmlns:p14="http://schemas.microsoft.com/office/powerpoint/2010/main" val="13616420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6669" y="0"/>
            <a:ext cx="7886700" cy="1325563"/>
          </a:xfrm>
        </p:spPr>
        <p:txBody>
          <a:bodyPr/>
          <a:lstStyle/>
          <a:p>
            <a:r>
              <a:rPr lang="en-US" dirty="0" smtClean="0"/>
              <a:t>Documentation</a:t>
            </a:r>
            <a:endParaRPr lang="en-US" dirty="0"/>
          </a:p>
        </p:txBody>
      </p:sp>
      <p:sp>
        <p:nvSpPr>
          <p:cNvPr id="5" name="Content Placeholder 4"/>
          <p:cNvSpPr>
            <a:spLocks noGrp="1"/>
          </p:cNvSpPr>
          <p:nvPr>
            <p:ph idx="1"/>
          </p:nvPr>
        </p:nvSpPr>
        <p:spPr>
          <a:xfrm>
            <a:off x="285750" y="1825625"/>
            <a:ext cx="8858250" cy="4351338"/>
          </a:xfrm>
        </p:spPr>
        <p:txBody>
          <a:bodyPr>
            <a:normAutofit/>
          </a:bodyPr>
          <a:lstStyle/>
          <a:p>
            <a:pPr marL="0" indent="0">
              <a:buNone/>
            </a:pPr>
            <a:r>
              <a:rPr lang="en-US" sz="2400" dirty="0">
                <a:hlinkClick r:id="rId2"/>
              </a:rPr>
              <a:t>http://transportal.cee.wisc.edu/closures/manual.html</a:t>
            </a:r>
            <a:endParaRPr lang="en-US" sz="2400" dirty="0"/>
          </a:p>
          <a:p>
            <a:pPr marL="0" indent="0" algn="ctr">
              <a:buNone/>
            </a:pPr>
            <a:endParaRPr lang="en-US" sz="2400" dirty="0"/>
          </a:p>
          <a:p>
            <a:pPr marL="0" indent="0">
              <a:buNone/>
            </a:pPr>
            <a:r>
              <a:rPr lang="en-US" sz="2400" dirty="0" smtClean="0"/>
              <a:t>User Manual</a:t>
            </a:r>
          </a:p>
          <a:p>
            <a:pPr marL="0" indent="0">
              <a:buNone/>
            </a:pPr>
            <a:endParaRPr lang="en-US" sz="2400" dirty="0"/>
          </a:p>
          <a:p>
            <a:pPr marL="0" indent="0">
              <a:buNone/>
            </a:pPr>
            <a:r>
              <a:rPr lang="en-US" sz="2400" dirty="0" smtClean="0"/>
              <a:t>Quick Reference Guides</a:t>
            </a:r>
          </a:p>
          <a:p>
            <a:pPr marL="0" indent="0">
              <a:buNone/>
            </a:pPr>
            <a:endParaRPr lang="en-US" sz="2400" dirty="0"/>
          </a:p>
          <a:p>
            <a:pPr marL="0" indent="0">
              <a:buNone/>
            </a:pPr>
            <a:r>
              <a:rPr lang="en-US" sz="2400" dirty="0" smtClean="0"/>
              <a:t>PowerPoint Presentations</a:t>
            </a:r>
          </a:p>
          <a:p>
            <a:pPr marL="0" indent="0">
              <a:buNone/>
            </a:pPr>
            <a:endParaRPr lang="en-US" sz="2400" dirty="0"/>
          </a:p>
          <a:p>
            <a:pPr marL="0" indent="0">
              <a:buNone/>
            </a:pPr>
            <a:r>
              <a:rPr lang="en-US" sz="2400" dirty="0" smtClean="0"/>
              <a:t>FAQs</a:t>
            </a:r>
            <a:endParaRPr lang="en-US" dirty="0"/>
          </a:p>
        </p:txBody>
      </p:sp>
      <p:pic>
        <p:nvPicPr>
          <p:cNvPr id="6" name="Picture 5"/>
          <p:cNvPicPr>
            <a:picLocks noChangeAspect="1"/>
          </p:cNvPicPr>
          <p:nvPr/>
        </p:nvPicPr>
        <p:blipFill>
          <a:blip r:embed="rId3"/>
          <a:stretch>
            <a:fillRect/>
          </a:stretch>
        </p:blipFill>
        <p:spPr>
          <a:xfrm>
            <a:off x="5382915" y="2333625"/>
            <a:ext cx="3245130" cy="4214812"/>
          </a:xfrm>
          <a:prstGeom prst="rect">
            <a:avLst/>
          </a:prstGeom>
          <a:ln w="12700">
            <a:solidFill>
              <a:schemeClr val="tx1"/>
            </a:solidFill>
          </a:ln>
        </p:spPr>
      </p:pic>
    </p:spTree>
    <p:extLst>
      <p:ext uri="{BB962C8B-B14F-4D97-AF65-F5344CB8AC3E}">
        <p14:creationId xmlns:p14="http://schemas.microsoft.com/office/powerpoint/2010/main" val="33117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1"/>
          </p:nvPr>
        </p:nvSpPr>
        <p:spPr>
          <a:xfrm>
            <a:off x="388019" y="1826363"/>
            <a:ext cx="8515350" cy="4351338"/>
          </a:xfrm>
        </p:spPr>
        <p:txBody>
          <a:bodyPr/>
          <a:lstStyle/>
          <a:p>
            <a:pPr marL="0" indent="0">
              <a:buNone/>
            </a:pPr>
            <a:r>
              <a:rPr lang="en-US" b="1" dirty="0" err="1" smtClean="0"/>
              <a:t>WisLCS</a:t>
            </a:r>
            <a:r>
              <a:rPr lang="en-US" b="1" dirty="0" smtClean="0"/>
              <a:t> Description:</a:t>
            </a:r>
          </a:p>
          <a:p>
            <a:pPr lvl="1"/>
            <a:r>
              <a:rPr lang="en-US" sz="2800" dirty="0"/>
              <a:t>BTO Sponsored Tool</a:t>
            </a:r>
          </a:p>
          <a:p>
            <a:pPr lvl="1"/>
            <a:r>
              <a:rPr lang="en-US" sz="2800" dirty="0"/>
              <a:t>UW TOPS Lab developed system</a:t>
            </a:r>
          </a:p>
          <a:p>
            <a:pPr lvl="2"/>
            <a:r>
              <a:rPr lang="en-US" sz="2400" dirty="0" err="1"/>
              <a:t>WisTransportal</a:t>
            </a:r>
            <a:r>
              <a:rPr lang="en-US" sz="2400" dirty="0"/>
              <a:t> System</a:t>
            </a:r>
          </a:p>
          <a:p>
            <a:pPr lvl="1"/>
            <a:r>
              <a:rPr lang="en-US" sz="2800" dirty="0"/>
              <a:t>Web-based</a:t>
            </a:r>
          </a:p>
          <a:p>
            <a:pPr lvl="1"/>
            <a:r>
              <a:rPr lang="en-US" sz="2800" dirty="0"/>
              <a:t>Role-based</a:t>
            </a:r>
          </a:p>
          <a:p>
            <a:pPr lvl="1"/>
            <a:r>
              <a:rPr lang="en-US" sz="2800" dirty="0"/>
              <a:t>Online repository to </a:t>
            </a:r>
            <a:r>
              <a:rPr lang="en-US" sz="2800" dirty="0" smtClean="0"/>
              <a:t>request, approve, and track lane closures on Interstate, US Highways, and State Highways</a:t>
            </a:r>
            <a:endParaRPr lang="en-US" sz="2800" dirty="0"/>
          </a:p>
          <a:p>
            <a:endParaRPr lang="en-US" dirty="0" smtClean="0"/>
          </a:p>
          <a:p>
            <a:endParaRPr lang="en-US" dirty="0"/>
          </a:p>
        </p:txBody>
      </p:sp>
    </p:spTree>
    <p:extLst>
      <p:ext uri="{BB962C8B-B14F-4D97-AF65-F5344CB8AC3E}">
        <p14:creationId xmlns:p14="http://schemas.microsoft.com/office/powerpoint/2010/main" val="18014253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a:t>
            </a:r>
            <a:endParaRPr lang="en-US" dirty="0"/>
          </a:p>
        </p:txBody>
      </p:sp>
      <p:sp>
        <p:nvSpPr>
          <p:cNvPr id="3" name="Content Placeholder 2"/>
          <p:cNvSpPr>
            <a:spLocks noGrp="1"/>
          </p:cNvSpPr>
          <p:nvPr>
            <p:ph idx="1"/>
          </p:nvPr>
        </p:nvSpPr>
        <p:spPr>
          <a:xfrm>
            <a:off x="616111" y="2416628"/>
            <a:ext cx="3069262" cy="3912161"/>
          </a:xfrm>
        </p:spPr>
        <p:txBody>
          <a:bodyPr>
            <a:normAutofit/>
          </a:bodyPr>
          <a:lstStyle/>
          <a:p>
            <a:r>
              <a:rPr lang="en-US" dirty="0" smtClean="0"/>
              <a:t>Additional </a:t>
            </a:r>
            <a:r>
              <a:rPr lang="en-US" i="1" dirty="0" smtClean="0"/>
              <a:t>Help</a:t>
            </a:r>
            <a:r>
              <a:rPr lang="en-US" dirty="0" smtClean="0"/>
              <a:t> information and documentation is available within the LCS System</a:t>
            </a:r>
          </a:p>
        </p:txBody>
      </p:sp>
      <p:pic>
        <p:nvPicPr>
          <p:cNvPr id="4" name="Picture 3"/>
          <p:cNvPicPr>
            <a:picLocks noChangeAspect="1"/>
          </p:cNvPicPr>
          <p:nvPr/>
        </p:nvPicPr>
        <p:blipFill>
          <a:blip r:embed="rId2"/>
          <a:stretch>
            <a:fillRect/>
          </a:stretch>
        </p:blipFill>
        <p:spPr>
          <a:xfrm>
            <a:off x="4148136" y="2308453"/>
            <a:ext cx="4211800" cy="4446950"/>
          </a:xfrm>
          <a:prstGeom prst="rect">
            <a:avLst/>
          </a:prstGeom>
        </p:spPr>
      </p:pic>
      <p:pic>
        <p:nvPicPr>
          <p:cNvPr id="5" name="Picture 4"/>
          <p:cNvPicPr>
            <a:picLocks noChangeAspect="1"/>
          </p:cNvPicPr>
          <p:nvPr/>
        </p:nvPicPr>
        <p:blipFill rotWithShape="1">
          <a:blip r:embed="rId3"/>
          <a:srcRect b="28421"/>
          <a:stretch/>
        </p:blipFill>
        <p:spPr>
          <a:xfrm>
            <a:off x="616111" y="1753023"/>
            <a:ext cx="7743825" cy="524975"/>
          </a:xfrm>
          <a:prstGeom prst="rect">
            <a:avLst/>
          </a:prstGeom>
        </p:spPr>
      </p:pic>
      <p:sp>
        <p:nvSpPr>
          <p:cNvPr id="6" name="Oval 5"/>
          <p:cNvSpPr/>
          <p:nvPr/>
        </p:nvSpPr>
        <p:spPr>
          <a:xfrm>
            <a:off x="6039042" y="1722568"/>
            <a:ext cx="648188" cy="214246"/>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5584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Contacts</a:t>
            </a:r>
            <a:endParaRPr lang="en-US" dirty="0"/>
          </a:p>
        </p:txBody>
      </p:sp>
      <p:pic>
        <p:nvPicPr>
          <p:cNvPr id="2" name="Picture 1"/>
          <p:cNvPicPr>
            <a:picLocks noChangeAspect="1"/>
          </p:cNvPicPr>
          <p:nvPr/>
        </p:nvPicPr>
        <p:blipFill>
          <a:blip r:embed="rId2"/>
          <a:stretch>
            <a:fillRect/>
          </a:stretch>
        </p:blipFill>
        <p:spPr>
          <a:xfrm>
            <a:off x="1452729" y="2214990"/>
            <a:ext cx="5896974" cy="4708778"/>
          </a:xfrm>
          <a:prstGeom prst="rect">
            <a:avLst/>
          </a:prstGeom>
        </p:spPr>
      </p:pic>
      <p:pic>
        <p:nvPicPr>
          <p:cNvPr id="12" name="Picture 11"/>
          <p:cNvPicPr>
            <a:picLocks noChangeAspect="1"/>
          </p:cNvPicPr>
          <p:nvPr/>
        </p:nvPicPr>
        <p:blipFill>
          <a:blip r:embed="rId3"/>
          <a:stretch>
            <a:fillRect/>
          </a:stretch>
        </p:blipFill>
        <p:spPr>
          <a:xfrm>
            <a:off x="701895" y="1690689"/>
            <a:ext cx="7742591" cy="524301"/>
          </a:xfrm>
          <a:prstGeom prst="rect">
            <a:avLst/>
          </a:prstGeom>
        </p:spPr>
      </p:pic>
      <p:sp>
        <p:nvSpPr>
          <p:cNvPr id="13" name="Oval 12"/>
          <p:cNvSpPr/>
          <p:nvPr/>
        </p:nvSpPr>
        <p:spPr>
          <a:xfrm>
            <a:off x="7018756" y="1690689"/>
            <a:ext cx="648188" cy="214246"/>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4157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Notifications</a:t>
            </a:r>
            <a:endParaRPr lang="en-US" dirty="0"/>
          </a:p>
        </p:txBody>
      </p:sp>
      <p:sp>
        <p:nvSpPr>
          <p:cNvPr id="3" name="Content Placeholder 2"/>
          <p:cNvSpPr>
            <a:spLocks noGrp="1"/>
          </p:cNvSpPr>
          <p:nvPr>
            <p:ph idx="1"/>
          </p:nvPr>
        </p:nvSpPr>
        <p:spPr>
          <a:xfrm>
            <a:off x="414338" y="1941512"/>
            <a:ext cx="8101012" cy="4235353"/>
          </a:xfrm>
        </p:spPr>
        <p:txBody>
          <a:bodyPr/>
          <a:lstStyle/>
          <a:p>
            <a:pPr marL="0" indent="0">
              <a:buNone/>
            </a:pPr>
            <a:r>
              <a:rPr lang="en-US" dirty="0" smtClean="0"/>
              <a:t>Personalize e-mail notifications are sent to users:</a:t>
            </a:r>
          </a:p>
          <a:p>
            <a:pPr marL="514350" indent="-514350">
              <a:buFont typeface="+mj-lt"/>
              <a:buAutoNum type="arabicPeriod"/>
            </a:pPr>
            <a:r>
              <a:rPr lang="en-US" dirty="0" smtClean="0"/>
              <a:t>Pending/Past Start-Date</a:t>
            </a:r>
          </a:p>
          <a:p>
            <a:pPr lvl="1"/>
            <a:r>
              <a:rPr lang="en-US" dirty="0" smtClean="0"/>
              <a:t>Sent To: Primary/Secondary Contacts</a:t>
            </a:r>
          </a:p>
          <a:p>
            <a:pPr marL="514350" indent="-514350">
              <a:buFont typeface="+mj-lt"/>
              <a:buAutoNum type="arabicPeriod"/>
            </a:pPr>
            <a:r>
              <a:rPr lang="en-US" dirty="0" smtClean="0"/>
              <a:t>Pending Date/Time</a:t>
            </a:r>
          </a:p>
          <a:p>
            <a:pPr lvl="1"/>
            <a:r>
              <a:rPr lang="en-US" dirty="0"/>
              <a:t>Sent To: </a:t>
            </a:r>
            <a:r>
              <a:rPr lang="en-US" dirty="0" smtClean="0"/>
              <a:t>Requestor/Acceptor</a:t>
            </a:r>
          </a:p>
          <a:p>
            <a:pPr marL="514350" indent="-514350">
              <a:buFont typeface="+mj-lt"/>
              <a:buAutoNum type="arabicPeriod"/>
            </a:pPr>
            <a:r>
              <a:rPr lang="en-US" dirty="0" smtClean="0"/>
              <a:t>Long-Term Closure</a:t>
            </a:r>
          </a:p>
          <a:p>
            <a:pPr lvl="1"/>
            <a:r>
              <a:rPr lang="en-US" dirty="0" smtClean="0"/>
              <a:t>Sent </a:t>
            </a:r>
            <a:r>
              <a:rPr lang="en-US" dirty="0"/>
              <a:t>To: Primary/Secondary Contacts</a:t>
            </a:r>
          </a:p>
          <a:p>
            <a:pPr marL="514350" indent="-514350">
              <a:buFont typeface="+mj-lt"/>
              <a:buAutoNum type="arabicPeriod"/>
            </a:pPr>
            <a:r>
              <a:rPr lang="en-US" dirty="0" smtClean="0"/>
              <a:t>Friday Long-Term Closure</a:t>
            </a:r>
          </a:p>
          <a:p>
            <a:pPr lvl="1"/>
            <a:r>
              <a:rPr lang="en-US" dirty="0" smtClean="0"/>
              <a:t>Sent </a:t>
            </a:r>
            <a:r>
              <a:rPr lang="en-US" dirty="0"/>
              <a:t>To: </a:t>
            </a:r>
            <a:r>
              <a:rPr lang="en-US" dirty="0" smtClean="0"/>
              <a:t>RTEs</a:t>
            </a:r>
            <a:endParaRPr lang="en-US" dirty="0"/>
          </a:p>
          <a:p>
            <a:pPr marL="514350" indent="-514350">
              <a:buFont typeface="+mj-lt"/>
              <a:buAutoNum type="arabicPeriod"/>
            </a:pPr>
            <a:endParaRPr lang="en-US" dirty="0" smtClean="0"/>
          </a:p>
        </p:txBody>
      </p:sp>
    </p:spTree>
    <p:extLst>
      <p:ext uri="{BB962C8B-B14F-4D97-AF65-F5344CB8AC3E}">
        <p14:creationId xmlns:p14="http://schemas.microsoft.com/office/powerpoint/2010/main" val="16688055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6669" y="0"/>
            <a:ext cx="7886700" cy="1325563"/>
          </a:xfrm>
        </p:spPr>
        <p:txBody>
          <a:bodyPr/>
          <a:lstStyle/>
          <a:p>
            <a:r>
              <a:rPr lang="en-US" dirty="0" smtClean="0"/>
              <a:t>Training Site</a:t>
            </a:r>
            <a:endParaRPr lang="en-US" dirty="0"/>
          </a:p>
        </p:txBody>
      </p:sp>
      <p:sp>
        <p:nvSpPr>
          <p:cNvPr id="5" name="Content Placeholder 4"/>
          <p:cNvSpPr>
            <a:spLocks noGrp="1"/>
          </p:cNvSpPr>
          <p:nvPr>
            <p:ph idx="1"/>
          </p:nvPr>
        </p:nvSpPr>
        <p:spPr>
          <a:xfrm>
            <a:off x="194409" y="2357469"/>
            <a:ext cx="8708960" cy="4351338"/>
          </a:xfrm>
        </p:spPr>
        <p:txBody>
          <a:bodyPr/>
          <a:lstStyle/>
          <a:p>
            <a:r>
              <a:rPr lang="en-US" sz="2400" dirty="0" smtClean="0"/>
              <a:t>The Training Site is like a sandbox to play with closures.  Others may modify previously submitted closures.</a:t>
            </a:r>
          </a:p>
          <a:p>
            <a:r>
              <a:rPr lang="en-US" sz="2400" dirty="0" smtClean="0"/>
              <a:t>May enter the system with different authorization, regions, roles, and types.</a:t>
            </a:r>
          </a:p>
          <a:p>
            <a:pPr marL="0" indent="0" algn="ctr">
              <a:buNone/>
            </a:pPr>
            <a:r>
              <a:rPr lang="en-US" sz="2400" dirty="0">
                <a:hlinkClick r:id="rId2"/>
              </a:rPr>
              <a:t>http://</a:t>
            </a:r>
            <a:r>
              <a:rPr lang="en-US" sz="2400" dirty="0" smtClean="0">
                <a:hlinkClick r:id="rId2"/>
              </a:rPr>
              <a:t>transportal.cee.wisc.edu/training/WisLCS/Logon.do</a:t>
            </a:r>
            <a:endParaRPr lang="en-US" sz="2400" dirty="0" smtClean="0"/>
          </a:p>
          <a:p>
            <a:endParaRPr lang="en-US" sz="2400" dirty="0" smtClean="0"/>
          </a:p>
          <a:p>
            <a:endParaRPr lang="en-US" dirty="0"/>
          </a:p>
        </p:txBody>
      </p:sp>
      <p:pic>
        <p:nvPicPr>
          <p:cNvPr id="2" name="Picture 1"/>
          <p:cNvPicPr>
            <a:picLocks noChangeAspect="1"/>
          </p:cNvPicPr>
          <p:nvPr/>
        </p:nvPicPr>
        <p:blipFill>
          <a:blip r:embed="rId3"/>
          <a:stretch>
            <a:fillRect/>
          </a:stretch>
        </p:blipFill>
        <p:spPr>
          <a:xfrm>
            <a:off x="332403" y="1750299"/>
            <a:ext cx="8268185" cy="477789"/>
          </a:xfrm>
          <a:prstGeom prst="rect">
            <a:avLst/>
          </a:prstGeom>
        </p:spPr>
      </p:pic>
      <p:pic>
        <p:nvPicPr>
          <p:cNvPr id="3" name="Picture 2"/>
          <p:cNvPicPr>
            <a:picLocks noChangeAspect="1"/>
          </p:cNvPicPr>
          <p:nvPr/>
        </p:nvPicPr>
        <p:blipFill>
          <a:blip r:embed="rId4"/>
          <a:stretch>
            <a:fillRect/>
          </a:stretch>
        </p:blipFill>
        <p:spPr>
          <a:xfrm>
            <a:off x="2115423" y="4403757"/>
            <a:ext cx="4133850" cy="2305050"/>
          </a:xfrm>
          <a:prstGeom prst="rect">
            <a:avLst/>
          </a:prstGeom>
          <a:ln w="3175">
            <a:solidFill>
              <a:schemeClr val="tx1"/>
            </a:solidFill>
          </a:ln>
        </p:spPr>
      </p:pic>
    </p:spTree>
    <p:extLst>
      <p:ext uri="{BB962C8B-B14F-4D97-AF65-F5344CB8AC3E}">
        <p14:creationId xmlns:p14="http://schemas.microsoft.com/office/powerpoint/2010/main" val="6328210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Closure Walk-Through</a:t>
            </a:r>
            <a:endParaRPr lang="en-US" dirty="0"/>
          </a:p>
        </p:txBody>
      </p:sp>
    </p:spTree>
    <p:extLst>
      <p:ext uri="{BB962C8B-B14F-4D97-AF65-F5344CB8AC3E}">
        <p14:creationId xmlns:p14="http://schemas.microsoft.com/office/powerpoint/2010/main" val="42137791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Activity</a:t>
            </a:r>
            <a:endParaRPr lang="en-US" dirty="0"/>
          </a:p>
        </p:txBody>
      </p:sp>
    </p:spTree>
    <p:extLst>
      <p:ext uri="{BB962C8B-B14F-4D97-AF65-F5344CB8AC3E}">
        <p14:creationId xmlns:p14="http://schemas.microsoft.com/office/powerpoint/2010/main" val="3199699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1"/>
          </p:nvPr>
        </p:nvSpPr>
        <p:spPr>
          <a:xfrm>
            <a:off x="388019" y="1798371"/>
            <a:ext cx="8515350" cy="4351338"/>
          </a:xfrm>
        </p:spPr>
        <p:txBody>
          <a:bodyPr>
            <a:normAutofit/>
          </a:bodyPr>
          <a:lstStyle/>
          <a:p>
            <a:pPr marL="0" indent="0">
              <a:buNone/>
            </a:pPr>
            <a:r>
              <a:rPr lang="en-US" b="1" dirty="0" err="1" smtClean="0"/>
              <a:t>WisLCS</a:t>
            </a:r>
            <a:r>
              <a:rPr lang="en-US" b="1" dirty="0" smtClean="0"/>
              <a:t> Benefits:</a:t>
            </a:r>
          </a:p>
          <a:p>
            <a:pPr lvl="1"/>
            <a:r>
              <a:rPr lang="en-US" sz="2800" dirty="0" smtClean="0"/>
              <a:t>Facilitate the request, approval, and modifications of lane closure information</a:t>
            </a:r>
          </a:p>
          <a:p>
            <a:pPr lvl="1"/>
            <a:r>
              <a:rPr lang="en-US" sz="2800" dirty="0" smtClean="0"/>
              <a:t>Coordinate activities to reduce delays and potential conflicts</a:t>
            </a:r>
          </a:p>
          <a:p>
            <a:pPr lvl="1"/>
            <a:r>
              <a:rPr lang="en-US" sz="2800" dirty="0" smtClean="0"/>
              <a:t>Eliminate duplications and inefficiencies by streamlining information into one system</a:t>
            </a:r>
          </a:p>
          <a:p>
            <a:pPr lvl="1"/>
            <a:r>
              <a:rPr lang="en-US" sz="2800" dirty="0" smtClean="0"/>
              <a:t>Archive historical data for future use</a:t>
            </a:r>
          </a:p>
          <a:p>
            <a:pPr lvl="1"/>
            <a:r>
              <a:rPr lang="en-US" sz="2800" dirty="0" smtClean="0"/>
              <a:t>Facilitate </a:t>
            </a:r>
            <a:r>
              <a:rPr lang="en-US" sz="2800" dirty="0"/>
              <a:t>data </a:t>
            </a:r>
            <a:r>
              <a:rPr lang="en-US" sz="2800" dirty="0" smtClean="0"/>
              <a:t>sharing</a:t>
            </a:r>
          </a:p>
          <a:p>
            <a:endParaRPr lang="en-US" dirty="0" smtClean="0"/>
          </a:p>
          <a:p>
            <a:endParaRPr lang="en-US" dirty="0"/>
          </a:p>
        </p:txBody>
      </p:sp>
    </p:spTree>
    <p:extLst>
      <p:ext uri="{BB962C8B-B14F-4D97-AF65-F5344CB8AC3E}">
        <p14:creationId xmlns:p14="http://schemas.microsoft.com/office/powerpoint/2010/main" val="1759646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1"/>
          </p:nvPr>
        </p:nvSpPr>
        <p:spPr>
          <a:xfrm>
            <a:off x="388019" y="1779709"/>
            <a:ext cx="8515350" cy="4351338"/>
          </a:xfrm>
        </p:spPr>
        <p:txBody>
          <a:bodyPr>
            <a:normAutofit/>
          </a:bodyPr>
          <a:lstStyle/>
          <a:p>
            <a:pPr marL="0" indent="0">
              <a:buNone/>
            </a:pPr>
            <a:r>
              <a:rPr lang="en-US" b="1" dirty="0" err="1" smtClean="0"/>
              <a:t>WisLCS</a:t>
            </a:r>
            <a:r>
              <a:rPr lang="en-US" b="1" dirty="0" smtClean="0"/>
              <a:t> Use Example:</a:t>
            </a:r>
          </a:p>
          <a:p>
            <a:pPr marL="0" indent="0">
              <a:buNone/>
            </a:pPr>
            <a:r>
              <a:rPr lang="en-US" b="1" dirty="0" smtClean="0"/>
              <a:t>Wisconsin </a:t>
            </a:r>
            <a:r>
              <a:rPr lang="en-US" b="1" dirty="0"/>
              <a:t>511 System </a:t>
            </a:r>
            <a:r>
              <a:rPr lang="en-US" sz="1400" b="1" dirty="0">
                <a:hlinkClick r:id="rId3"/>
              </a:rPr>
              <a:t>http://</a:t>
            </a:r>
            <a:r>
              <a:rPr lang="en-US" sz="1400" b="1" dirty="0" smtClean="0">
                <a:hlinkClick r:id="rId3"/>
              </a:rPr>
              <a:t>www.511wi.gov</a:t>
            </a:r>
            <a:r>
              <a:rPr lang="en-US" sz="1400" b="1" dirty="0" smtClean="0"/>
              <a:t> or Dial 5-1-1</a:t>
            </a:r>
          </a:p>
          <a:p>
            <a:pPr marL="0" indent="0">
              <a:buNone/>
            </a:pPr>
            <a:endParaRPr lang="en-US" sz="1400" b="1" dirty="0" smtClean="0"/>
          </a:p>
          <a:p>
            <a:pPr marL="0" indent="0">
              <a:buNone/>
            </a:pPr>
            <a:endParaRPr lang="en-US" b="1" dirty="0" smtClean="0"/>
          </a:p>
          <a:p>
            <a:pPr marL="0" indent="0">
              <a:buNone/>
            </a:pPr>
            <a:endParaRPr lang="en-US" dirty="0" smtClean="0"/>
          </a:p>
          <a:p>
            <a:endParaRPr lang="en-US" dirty="0"/>
          </a:p>
        </p:txBody>
      </p:sp>
      <p:pic>
        <p:nvPicPr>
          <p:cNvPr id="3" name="Picture 2"/>
          <p:cNvPicPr>
            <a:picLocks noChangeAspect="1"/>
          </p:cNvPicPr>
          <p:nvPr/>
        </p:nvPicPr>
        <p:blipFill>
          <a:blip r:embed="rId4"/>
          <a:stretch>
            <a:fillRect/>
          </a:stretch>
        </p:blipFill>
        <p:spPr>
          <a:xfrm>
            <a:off x="7422218" y="1653447"/>
            <a:ext cx="1008490" cy="1006580"/>
          </a:xfrm>
          <a:prstGeom prst="rect">
            <a:avLst/>
          </a:prstGeom>
          <a:ln w="3175">
            <a:solidFill>
              <a:schemeClr val="tx1"/>
            </a:solidFill>
          </a:ln>
        </p:spPr>
      </p:pic>
      <p:pic>
        <p:nvPicPr>
          <p:cNvPr id="6" name="Picture 5"/>
          <p:cNvPicPr>
            <a:picLocks noChangeAspect="1"/>
          </p:cNvPicPr>
          <p:nvPr/>
        </p:nvPicPr>
        <p:blipFill>
          <a:blip r:embed="rId5"/>
          <a:stretch>
            <a:fillRect/>
          </a:stretch>
        </p:blipFill>
        <p:spPr>
          <a:xfrm>
            <a:off x="549622" y="2786288"/>
            <a:ext cx="7881086" cy="3987735"/>
          </a:xfrm>
          <a:prstGeom prst="rect">
            <a:avLst/>
          </a:prstGeom>
        </p:spPr>
      </p:pic>
    </p:spTree>
    <p:extLst>
      <p:ext uri="{BB962C8B-B14F-4D97-AF65-F5344CB8AC3E}">
        <p14:creationId xmlns:p14="http://schemas.microsoft.com/office/powerpoint/2010/main" val="9921343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1"/>
          </p:nvPr>
        </p:nvSpPr>
        <p:spPr>
          <a:xfrm>
            <a:off x="388019" y="1779709"/>
            <a:ext cx="8515350" cy="4351338"/>
          </a:xfrm>
        </p:spPr>
        <p:txBody>
          <a:bodyPr>
            <a:normAutofit/>
          </a:bodyPr>
          <a:lstStyle/>
          <a:p>
            <a:pPr marL="0" indent="0">
              <a:buNone/>
            </a:pPr>
            <a:r>
              <a:rPr lang="en-US" b="1" dirty="0" err="1" smtClean="0"/>
              <a:t>WisLCS</a:t>
            </a:r>
            <a:r>
              <a:rPr lang="en-US" b="1" dirty="0" smtClean="0"/>
              <a:t> Use Example:</a:t>
            </a:r>
          </a:p>
          <a:p>
            <a:pPr marL="0" indent="0">
              <a:buNone/>
            </a:pPr>
            <a:r>
              <a:rPr lang="en-US" b="1" dirty="0" err="1" smtClean="0"/>
              <a:t>WisDOT</a:t>
            </a:r>
            <a:r>
              <a:rPr lang="en-US" b="1" dirty="0"/>
              <a:t> Website </a:t>
            </a:r>
            <a:r>
              <a:rPr lang="en-US" sz="1400" b="1" dirty="0" smtClean="0">
                <a:hlinkClick r:id="rId3"/>
              </a:rPr>
              <a:t>http</a:t>
            </a:r>
            <a:r>
              <a:rPr lang="en-US" sz="1400" b="1" dirty="0">
                <a:hlinkClick r:id="rId3"/>
              </a:rPr>
              <a:t>://</a:t>
            </a:r>
            <a:r>
              <a:rPr lang="en-US" sz="1400" b="1" dirty="0" smtClean="0">
                <a:hlinkClick r:id="rId3"/>
              </a:rPr>
              <a:t>www.dot.wisconsin.gov/travel/road/workzones.htm</a:t>
            </a:r>
            <a:endParaRPr lang="en-US" sz="1400" b="1" dirty="0" smtClean="0"/>
          </a:p>
          <a:p>
            <a:pPr marL="0" indent="0">
              <a:buNone/>
            </a:pPr>
            <a:endParaRPr lang="en-US" b="1" dirty="0" smtClean="0"/>
          </a:p>
          <a:p>
            <a:pPr marL="0" indent="0">
              <a:buNone/>
            </a:pPr>
            <a:endParaRPr lang="en-US" dirty="0" smtClean="0"/>
          </a:p>
          <a:p>
            <a:endParaRPr lang="en-US" dirty="0"/>
          </a:p>
        </p:txBody>
      </p:sp>
      <p:pic>
        <p:nvPicPr>
          <p:cNvPr id="2" name="Picture 1"/>
          <p:cNvPicPr>
            <a:picLocks noChangeAspect="1"/>
          </p:cNvPicPr>
          <p:nvPr/>
        </p:nvPicPr>
        <p:blipFill>
          <a:blip r:embed="rId4"/>
          <a:stretch>
            <a:fillRect/>
          </a:stretch>
        </p:blipFill>
        <p:spPr>
          <a:xfrm>
            <a:off x="589188" y="2868128"/>
            <a:ext cx="7610475" cy="3793929"/>
          </a:xfrm>
          <a:prstGeom prst="rect">
            <a:avLst/>
          </a:prstGeom>
        </p:spPr>
      </p:pic>
    </p:spTree>
    <p:extLst>
      <p:ext uri="{BB962C8B-B14F-4D97-AF65-F5344CB8AC3E}">
        <p14:creationId xmlns:p14="http://schemas.microsoft.com/office/powerpoint/2010/main" val="34722813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Lane Closure System (LCS)&amp;quot;&quot;/&gt;&lt;property id=&quot;20307&quot; value=&quot;256&quot;/&gt;&lt;/object&gt;&lt;object type=&quot;3&quot; unique_id=&quot;10005&quot;&gt;&lt;property id=&quot;20148&quot; value=&quot;5&quot;/&gt;&lt;property id=&quot;20300&quot; value=&quot;Slide 3 - &amp;quot;Agenda&amp;quot;&quot;/&gt;&lt;property id=&quot;20307&quot; value=&quot;257&quot;/&gt;&lt;/object&gt;&lt;object type=&quot;3&quot; unique_id=&quot;10046&quot;&gt;&lt;property id=&quot;20148&quot; value=&quot;5&quot;/&gt;&lt;property id=&quot;20300&quot; value=&quot;Slide 4 - &amp;quot;Background and  Getting Started&amp;quot;&quot;/&gt;&lt;property id=&quot;20307&quot; value=&quot;258&quot;/&gt;&lt;/object&gt;&lt;object type=&quot;3&quot; unique_id=&quot;10047&quot;&gt;&lt;property id=&quot;20148&quot; value=&quot;5&quot;/&gt;&lt;property id=&quot;20300&quot; value=&quot;Slide 5 - &amp;quot;Overview&amp;quot;&quot;/&gt;&lt;property id=&quot;20307&quot; value=&quot;266&quot;/&gt;&lt;/object&gt;&lt;object type=&quot;3&quot; unique_id=&quot;10048&quot;&gt;&lt;property id=&quot;20148&quot; value=&quot;5&quot;/&gt;&lt;property id=&quot;20300&quot; value=&quot;Slide 26 - &amp;quot;Closure Process&amp;quot;&quot;/&gt;&lt;property id=&quot;20307&quot; value=&quot;259&quot;/&gt;&lt;/object&gt;&lt;object type=&quot;3&quot; unique_id=&quot;10049&quot;&gt;&lt;property id=&quot;20148&quot; value=&quot;5&quot;/&gt;&lt;property id=&quot;20300&quot; value=&quot;Slide 75 - &amp;quot;E-mail and Preferences&amp;quot;&quot;/&gt;&lt;property id=&quot;20307&quot; value=&quot;260&quot;/&gt;&lt;/object&gt;&lt;object type=&quot;3&quot; unique_id=&quot;10050&quot;&gt;&lt;property id=&quot;20148&quot; value=&quot;5&quot;/&gt;&lt;property id=&quot;20300&quot; value=&quot;Slide 84 - &amp;quot;Additional Closure Resources&amp;quot;&quot;/&gt;&lt;property id=&quot;20307&quot; value=&quot;261&quot;/&gt;&lt;/object&gt;&lt;object type=&quot;3&quot; unique_id=&quot;10051&quot;&gt;&lt;property id=&quot;20148&quot; value=&quot;5&quot;/&gt;&lt;property id=&quot;20300&quot; value=&quot;Slide 97 - &amp;quot;Admin&amp;quot;&quot;/&gt;&lt;property id=&quot;20307&quot; value=&quot;262&quot;/&gt;&lt;/object&gt;&lt;object type=&quot;3&quot; unique_id=&quot;10052&quot;&gt;&lt;property id=&quot;20148&quot; value=&quot;5&quot;/&gt;&lt;property id=&quot;20300&quot; value=&quot;Slide 104 - &amp;quot;Resources&amp;quot;&quot;/&gt;&lt;property id=&quot;20307&quot; value=&quot;263&quot;/&gt;&lt;/object&gt;&lt;object type=&quot;3&quot; unique_id=&quot;10053&quot;&gt;&lt;property id=&quot;20148&quot; value=&quot;5&quot;/&gt;&lt;property id=&quot;20300&quot; value=&quot;Slide 107 - &amp;quot;Activity&amp;quot;&quot;/&gt;&lt;property id=&quot;20307&quot; value=&quot;264&quot;/&gt;&lt;/object&gt;&lt;object type=&quot;3&quot; unique_id=&quot;10054&quot;&gt;&lt;property id=&quot;20148&quot; value=&quot;5&quot;/&gt;&lt;property id=&quot;20300&quot; value=&quot;Slide 108 - &amp;quot;Contacts&amp;quot;&quot;/&gt;&lt;property id=&quot;20307&quot; value=&quot;265&quot;/&gt;&lt;/object&gt;&lt;object type=&quot;3&quot; unique_id=&quot;10276&quot;&gt;&lt;property id=&quot;20148&quot; value=&quot;5&quot;/&gt;&lt;property id=&quot;20300&quot; value=&quot;Slide 6 - &amp;quot;Overview&amp;quot;&quot;/&gt;&lt;property id=&quot;20307&quot; value=&quot;268&quot;/&gt;&lt;/object&gt;&lt;object type=&quot;3&quot; unique_id=&quot;10277&quot;&gt;&lt;property id=&quot;20148&quot; value=&quot;5&quot;/&gt;&lt;property id=&quot;20300&quot; value=&quot;Slide 7 - &amp;quot;Overview&amp;quot;&quot;/&gt;&lt;property id=&quot;20307&quot; value=&quot;267&quot;/&gt;&lt;/object&gt;&lt;object type=&quot;3&quot; unique_id=&quot;10278&quot;&gt;&lt;property id=&quot;20148&quot; value=&quot;5&quot;/&gt;&lt;property id=&quot;20300&quot; value=&quot;Slide 14 - &amp;quot;Users&amp;quot;&quot;/&gt;&lt;property id=&quot;20307&quot; value=&quot;270&quot;/&gt;&lt;/object&gt;&lt;object type=&quot;3&quot; unique_id=&quot;10279&quot;&gt;&lt;property id=&quot;20148&quot; value=&quot;5&quot;/&gt;&lt;property id=&quot;20300&quot; value=&quot;Slide 8 - &amp;quot;Regions&amp;quot;&quot;/&gt;&lt;property id=&quot;20307&quot; value=&quot;271&quot;/&gt;&lt;/object&gt;&lt;object type=&quot;3&quot; unique_id=&quot;10280&quot;&gt;&lt;property id=&quot;20148&quot; value=&quot;5&quot;/&gt;&lt;property id=&quot;20300&quot; value=&quot;Slide 15 - &amp;quot;Users&amp;quot;&quot;/&gt;&lt;property id=&quot;20307&quot; value=&quot;272&quot;/&gt;&lt;/object&gt;&lt;object type=&quot;3&quot; unique_id=&quot;10281&quot;&gt;&lt;property id=&quot;20148&quot; value=&quot;5&quot;/&gt;&lt;property id=&quot;20300&quot; value=&quot;Slide 16 - &amp;quot;Users&amp;quot;&quot;/&gt;&lt;property id=&quot;20307&quot; value=&quot;269&quot;/&gt;&lt;/object&gt;&lt;object type=&quot;3&quot; unique_id=&quot;10282&quot;&gt;&lt;property id=&quot;20148&quot; value=&quot;5&quot;/&gt;&lt;property id=&quot;20300&quot; value=&quot;Slide 17 - &amp;quot;Requesting an Account&amp;quot;&quot;/&gt;&lt;property id=&quot;20307&quot; value=&quot;273&quot;/&gt;&lt;/object&gt;&lt;object type=&quot;3&quot; unique_id=&quot;10283&quot;&gt;&lt;property id=&quot;20148&quot; value=&quot;5&quot;/&gt;&lt;property id=&quot;20300&quot; value=&quot;Slide 18 - &amp;quot;Requesting an Account&amp;quot;&quot;/&gt;&lt;property id=&quot;20307&quot; value=&quot;274&quot;/&gt;&lt;/object&gt;&lt;object type=&quot;3&quot; unique_id=&quot;10284&quot;&gt;&lt;property id=&quot;20148&quot; value=&quot;5&quot;/&gt;&lt;property id=&quot;20300&quot; value=&quot;Slide 19 - &amp;quot;Managing an Account&amp;quot;&quot;/&gt;&lt;property id=&quot;20307&quot; value=&quot;276&quot;/&gt;&lt;/object&gt;&lt;object type=&quot;3&quot; unique_id=&quot;10285&quot;&gt;&lt;property id=&quot;20148&quot; value=&quot;5&quot;/&gt;&lt;property id=&quot;20300&quot; value=&quot;Slide 20 - &amp;quot;Managing an Account&amp;quot;&quot;/&gt;&lt;property id=&quot;20307&quot; value=&quot;277&quot;/&gt;&lt;/object&gt;&lt;object type=&quot;3&quot; unique_id=&quot;10286&quot;&gt;&lt;property id=&quot;20148&quot; value=&quot;5&quot;/&gt;&lt;property id=&quot;20300&quot; value=&quot;Slide 21 - &amp;quot;Home Screen&amp;quot;&quot;/&gt;&lt;property id=&quot;20307&quot; value=&quot;275&quot;/&gt;&lt;/object&gt;&lt;object type=&quot;3&quot; unique_id=&quot;10287&quot;&gt;&lt;property id=&quot;20148&quot; value=&quot;5&quot;/&gt;&lt;property id=&quot;20300&quot; value=&quot;Slide 22 - &amp;quot;Home Screen&amp;quot;&quot;/&gt;&lt;property id=&quot;20307&quot; value=&quot;278&quot;/&gt;&lt;/object&gt;&lt;object type=&quot;3&quot; unique_id=&quot;10288&quot;&gt;&lt;property id=&quot;20148&quot; value=&quot;5&quot;/&gt;&lt;property id=&quot;20300&quot; value=&quot;Slide 23 - &amp;quot;Home Screen&amp;quot;&quot;/&gt;&lt;property id=&quot;20307&quot; value=&quot;279&quot;/&gt;&lt;/object&gt;&lt;object type=&quot;3&quot; unique_id=&quot;10289&quot;&gt;&lt;property id=&quot;20148&quot; value=&quot;5&quot;/&gt;&lt;property id=&quot;20300&quot; value=&quot;Slide 24 - &amp;quot;Home Screen&amp;quot;&quot;/&gt;&lt;property id=&quot;20307&quot; value=&quot;281&quot;/&gt;&lt;/object&gt;&lt;object type=&quot;3&quot; unique_id=&quot;10290&quot;&gt;&lt;property id=&quot;20148&quot; value=&quot;5&quot;/&gt;&lt;property id=&quot;20300&quot; value=&quot;Slide 25 - &amp;quot;Home Screen&amp;quot;&quot;/&gt;&lt;property id=&quot;20307&quot; value=&quot;280&quot;/&gt;&lt;/object&gt;&lt;object type=&quot;3&quot; unique_id=&quot;10459&quot;&gt;&lt;property id=&quot;20148&quot; value=&quot;5&quot;/&gt;&lt;property id=&quot;20300&quot; value=&quot;Slide 27 - &amp;quot;Request&amp;quot;&quot;/&gt;&lt;property id=&quot;20307&quot; value=&quot;284&quot;/&gt;&lt;/object&gt;&lt;object type=&quot;3&quot; unique_id=&quot;10460&quot;&gt;&lt;property id=&quot;20148&quot; value=&quot;5&quot;/&gt;&lt;property id=&quot;20300&quot; value=&quot;Slide 28 - &amp;quot;Request&amp;quot;&quot;/&gt;&lt;property id=&quot;20307&quot; value=&quot;282&quot;/&gt;&lt;/object&gt;&lt;object type=&quot;3&quot; unique_id=&quot;10461&quot;&gt;&lt;property id=&quot;20148&quot; value=&quot;5&quot;/&gt;&lt;property id=&quot;20300&quot; value=&quot;Slide 29 - &amp;quot;Request&amp;quot;&quot;/&gt;&lt;property id=&quot;20307&quot; value=&quot;285&quot;/&gt;&lt;/object&gt;&lt;object type=&quot;3&quot; unique_id=&quot;10462&quot;&gt;&lt;property id=&quot;20148&quot; value=&quot;5&quot;/&gt;&lt;property id=&quot;20300&quot; value=&quot;Slide 30 - &amp;quot;Request&amp;quot;&quot;/&gt;&lt;property id=&quot;20307&quot; value=&quot;283&quot;/&gt;&lt;/object&gt;&lt;object type=&quot;3&quot; unique_id=&quot;10751&quot;&gt;&lt;property id=&quot;20148&quot; value=&quot;5&quot;/&gt;&lt;property id=&quot;20300&quot; value=&quot;Slide 31 - &amp;quot;Request&amp;quot;&quot;/&gt;&lt;property id=&quot;20307&quot; value=&quot;286&quot;/&gt;&lt;/object&gt;&lt;object type=&quot;3&quot; unique_id=&quot;10752&quot;&gt;&lt;property id=&quot;20148&quot; value=&quot;5&quot;/&gt;&lt;property id=&quot;20300&quot; value=&quot;Slide 32 - &amp;quot;Request&amp;quot;&quot;/&gt;&lt;property id=&quot;20307&quot; value=&quot;288&quot;/&gt;&lt;/object&gt;&lt;object type=&quot;3&quot; unique_id=&quot;10753&quot;&gt;&lt;property id=&quot;20148&quot; value=&quot;5&quot;/&gt;&lt;property id=&quot;20300&quot; value=&quot;Slide 33 - &amp;quot;Request&amp;quot;&quot;/&gt;&lt;property id=&quot;20307&quot; value=&quot;289&quot;/&gt;&lt;/object&gt;&lt;object type=&quot;3&quot; unique_id=&quot;10754&quot;&gt;&lt;property id=&quot;20148&quot; value=&quot;5&quot;/&gt;&lt;property id=&quot;20300&quot; value=&quot;Slide 34 - &amp;quot;Request&amp;quot;&quot;/&gt;&lt;property id=&quot;20307&quot; value=&quot;287&quot;/&gt;&lt;/object&gt;&lt;object type=&quot;3&quot; unique_id=&quot;10755&quot;&gt;&lt;property id=&quot;20148&quot; value=&quot;5&quot;/&gt;&lt;property id=&quot;20300&quot; value=&quot;Slide 35 - &amp;quot;Request&amp;quot;&quot;/&gt;&lt;property id=&quot;20307&quot; value=&quot;290&quot;/&gt;&lt;/object&gt;&lt;object type=&quot;3&quot; unique_id=&quot;10756&quot;&gt;&lt;property id=&quot;20148&quot; value=&quot;5&quot;/&gt;&lt;property id=&quot;20300&quot; value=&quot;Slide 36 - &amp;quot;Request&amp;quot;&quot;/&gt;&lt;property id=&quot;20307&quot; value=&quot;291&quot;/&gt;&lt;/object&gt;&lt;object type=&quot;3&quot; unique_id=&quot;10757&quot;&gt;&lt;property id=&quot;20148&quot; value=&quot;5&quot;/&gt;&lt;property id=&quot;20300&quot; value=&quot;Slide 37 - &amp;quot;Request&amp;quot;&quot;/&gt;&lt;property id=&quot;20307&quot; value=&quot;292&quot;/&gt;&lt;/object&gt;&lt;object type=&quot;3&quot; unique_id=&quot;10759&quot;&gt;&lt;property id=&quot;20148&quot; value=&quot;5&quot;/&gt;&lt;property id=&quot;20300&quot; value=&quot;Slide 38 - &amp;quot;Request&amp;quot;&quot;/&gt;&lt;property id=&quot;20307&quot; value=&quot;294&quot;/&gt;&lt;/object&gt;&lt;object type=&quot;3&quot; unique_id=&quot;11004&quot;&gt;&lt;property id=&quot;20148&quot; value=&quot;5&quot;/&gt;&lt;property id=&quot;20300&quot; value=&quot;Slide 39 - &amp;quot;Request&amp;quot;&quot;/&gt;&lt;property id=&quot;20307&quot; value=&quot;295&quot;/&gt;&lt;/object&gt;&lt;object type=&quot;3&quot; unique_id=&quot;11702&quot;&gt;&lt;property id=&quot;20148&quot; value=&quot;5&quot;/&gt;&lt;property id=&quot;20300&quot; value=&quot;Slide 40 - &amp;quot;Request&amp;quot;&quot;/&gt;&lt;property id=&quot;20307&quot; value=&quot;302&quot;/&gt;&lt;/object&gt;&lt;object type=&quot;3&quot; unique_id=&quot;11703&quot;&gt;&lt;property id=&quot;20148&quot; value=&quot;5&quot;/&gt;&lt;property id=&quot;20300&quot; value=&quot;Slide 41 - &amp;quot;Request&amp;quot;&quot;/&gt;&lt;property id=&quot;20307&quot; value=&quot;298&quot;/&gt;&lt;/object&gt;&lt;object type=&quot;3&quot; unique_id=&quot;11704&quot;&gt;&lt;property id=&quot;20148&quot; value=&quot;5&quot;/&gt;&lt;property id=&quot;20300&quot; value=&quot;Slide 42 - &amp;quot;Request&amp;quot;&quot;/&gt;&lt;property id=&quot;20307&quot; value=&quot;303&quot;/&gt;&lt;/object&gt;&lt;object type=&quot;3&quot; unique_id=&quot;11705&quot;&gt;&lt;property id=&quot;20148&quot; value=&quot;5&quot;/&gt;&lt;property id=&quot;20300&quot; value=&quot;Slide 43 - &amp;quot;Request&amp;quot;&quot;/&gt;&lt;property id=&quot;20307&quot; value=&quot;304&quot;/&gt;&lt;/object&gt;&lt;object type=&quot;3&quot; unique_id=&quot;11706&quot;&gt;&lt;property id=&quot;20148&quot; value=&quot;5&quot;/&gt;&lt;property id=&quot;20300&quot; value=&quot;Slide 44 - &amp;quot;Request&amp;quot;&quot;/&gt;&lt;property id=&quot;20307&quot; value=&quot;305&quot;/&gt;&lt;/object&gt;&lt;object type=&quot;3&quot; unique_id=&quot;11707&quot;&gt;&lt;property id=&quot;20148&quot; value=&quot;5&quot;/&gt;&lt;property id=&quot;20300&quot; value=&quot;Slide 45 - &amp;quot;Request&amp;quot;&quot;/&gt;&lt;property id=&quot;20307&quot; value=&quot;306&quot;/&gt;&lt;/object&gt;&lt;object type=&quot;3&quot; unique_id=&quot;11708&quot;&gt;&lt;property id=&quot;20148&quot; value=&quot;5&quot;/&gt;&lt;property id=&quot;20300&quot; value=&quot;Slide 46 - &amp;quot;Request&amp;quot;&quot;/&gt;&lt;property id=&quot;20307&quot; value=&quot;307&quot;/&gt;&lt;/object&gt;&lt;object type=&quot;3&quot; unique_id=&quot;11709&quot;&gt;&lt;property id=&quot;20148&quot; value=&quot;5&quot;/&gt;&lt;property id=&quot;20300&quot; value=&quot;Slide 47 - &amp;quot;Request&amp;quot;&quot;/&gt;&lt;property id=&quot;20307&quot; value=&quot;310&quot;/&gt;&lt;/object&gt;&lt;object type=&quot;3&quot; unique_id=&quot;11710&quot;&gt;&lt;property id=&quot;20148&quot; value=&quot;5&quot;/&gt;&lt;property id=&quot;20300&quot; value=&quot;Slide 48 - &amp;quot;Request&amp;quot;&quot;/&gt;&lt;property id=&quot;20307&quot; value=&quot;308&quot;/&gt;&lt;/object&gt;&lt;object type=&quot;3&quot; unique_id=&quot;11711&quot;&gt;&lt;property id=&quot;20148&quot; value=&quot;5&quot;/&gt;&lt;property id=&quot;20300&quot; value=&quot;Slide 49 - &amp;quot;Request&amp;quot;&quot;/&gt;&lt;property id=&quot;20307&quot; value=&quot;309&quot;/&gt;&lt;/object&gt;&lt;object type=&quot;3&quot; unique_id=&quot;11712&quot;&gt;&lt;property id=&quot;20148&quot; value=&quot;5&quot;/&gt;&lt;property id=&quot;20300&quot; value=&quot;Slide 50 - &amp;quot;Request&amp;quot;&quot;/&gt;&lt;property id=&quot;20307&quot; value=&quot;311&quot;/&gt;&lt;/object&gt;&lt;object type=&quot;3&quot; unique_id=&quot;11713&quot;&gt;&lt;property id=&quot;20148&quot; value=&quot;5&quot;/&gt;&lt;property id=&quot;20300&quot; value=&quot;Slide 51 - &amp;quot;Request&amp;quot;&quot;/&gt;&lt;property id=&quot;20307&quot; value=&quot;312&quot;/&gt;&lt;/object&gt;&lt;object type=&quot;3&quot; unique_id=&quot;11714&quot;&gt;&lt;property id=&quot;20148&quot; value=&quot;5&quot;/&gt;&lt;property id=&quot;20300&quot; value=&quot;Slide 52 - &amp;quot;Accept&amp;quot;&quot;/&gt;&lt;property id=&quot;20307&quot; value=&quot;299&quot;/&gt;&lt;/object&gt;&lt;object type=&quot;3&quot; unique_id=&quot;11715&quot;&gt;&lt;property id=&quot;20148&quot; value=&quot;5&quot;/&gt;&lt;property id=&quot;20300&quot; value=&quot;Slide 53 - &amp;quot;Accept&amp;quot;&quot;/&gt;&lt;property id=&quot;20307&quot; value=&quot;313&quot;/&gt;&lt;/object&gt;&lt;object type=&quot;3&quot; unique_id=&quot;11716&quot;&gt;&lt;property id=&quot;20148&quot; value=&quot;5&quot;/&gt;&lt;property id=&quot;20300&quot; value=&quot;Slide 62 - &amp;quot;Modify&amp;quot;&quot;/&gt;&lt;property id=&quot;20307&quot; value=&quot;300&quot;/&gt;&lt;/object&gt;&lt;object type=&quot;3&quot; unique_id=&quot;11717&quot;&gt;&lt;property id=&quot;20148&quot; value=&quot;5&quot;/&gt;&lt;property id=&quot;20300&quot; value=&quot;Slide 69 - &amp;quot;Search&amp;quot;&quot;/&gt;&lt;property id=&quot;20307&quot; value=&quot;301&quot;/&gt;&lt;/object&gt;&lt;object type=&quot;3&quot; unique_id=&quot;11718&quot;&gt;&lt;property id=&quot;20148&quot; value=&quot;5&quot;/&gt;&lt;property id=&quot;20300&quot; value=&quot;Slide 105 - &amp;quot;New LCS Manual&amp;quot;&quot;/&gt;&lt;property id=&quot;20307&quot; value=&quot;296&quot;/&gt;&lt;/object&gt;&lt;object type=&quot;3&quot; unique_id=&quot;11719&quot;&gt;&lt;property id=&quot;20148&quot; value=&quot;5&quot;/&gt;&lt;property id=&quot;20300&quot; value=&quot;Slide 106 - &amp;quot;New LCS Quick Guides&amp;quot;&quot;/&gt;&lt;property id=&quot;20307&quot; value=&quot;297&quot;/&gt;&lt;/object&gt;&lt;object type=&quot;3&quot; unique_id=&quot;12192&quot;&gt;&lt;property id=&quot;20148&quot; value=&quot;5&quot;/&gt;&lt;property id=&quot;20300&quot; value=&quot;Slide 54 - &amp;quot;Accept&amp;quot;&quot;/&gt;&lt;property id=&quot;20307&quot; value=&quot;314&quot;/&gt;&lt;/object&gt;&lt;object type=&quot;3&quot; unique_id=&quot;12193&quot;&gt;&lt;property id=&quot;20148&quot; value=&quot;5&quot;/&gt;&lt;property id=&quot;20300&quot; value=&quot;Slide 55 - &amp;quot;Accept&amp;quot;&quot;/&gt;&lt;property id=&quot;20307&quot; value=&quot;315&quot;/&gt;&lt;/object&gt;&lt;object type=&quot;3&quot; unique_id=&quot;12195&quot;&gt;&lt;property id=&quot;20148&quot; value=&quot;5&quot;/&gt;&lt;property id=&quot;20300&quot; value=&quot;Slide 56 - &amp;quot;Accept&amp;quot;&quot;/&gt;&lt;property id=&quot;20307&quot; value=&quot;317&quot;/&gt;&lt;/object&gt;&lt;object type=&quot;3&quot; unique_id=&quot;12637&quot;&gt;&lt;property id=&quot;20148&quot; value=&quot;5&quot;/&gt;&lt;property id=&quot;20300&quot; value=&quot;Slide 2 - &amp;quot;Housekeeping&amp;quot;&quot;/&gt;&lt;property id=&quot;20307&quot; value=&quot;322&quot;/&gt;&lt;/object&gt;&lt;object type=&quot;3&quot; unique_id=&quot;12638&quot;&gt;&lt;property id=&quot;20148&quot; value=&quot;5&quot;/&gt;&lt;property id=&quot;20300&quot; value=&quot;Slide 57 - &amp;quot;Accept&amp;quot;&quot;/&gt;&lt;property id=&quot;20307&quot; value=&quot;318&quot;/&gt;&lt;/object&gt;&lt;object type=&quot;3&quot; unique_id=&quot;12639&quot;&gt;&lt;property id=&quot;20148&quot; value=&quot;5&quot;/&gt;&lt;property id=&quot;20300&quot; value=&quot;Slide 58 - &amp;quot;Accept&amp;quot;&quot;/&gt;&lt;property id=&quot;20307&quot; value=&quot;319&quot;/&gt;&lt;/object&gt;&lt;object type=&quot;3&quot; unique_id=&quot;12640&quot;&gt;&lt;property id=&quot;20148&quot; value=&quot;5&quot;/&gt;&lt;property id=&quot;20300&quot; value=&quot;Slide 59 - &amp;quot;Accept&amp;quot;&quot;/&gt;&lt;property id=&quot;20307&quot; value=&quot;320&quot;/&gt;&lt;/object&gt;&lt;object type=&quot;3&quot; unique_id=&quot;12641&quot;&gt;&lt;property id=&quot;20148&quot; value=&quot;5&quot;/&gt;&lt;property id=&quot;20300&quot; value=&quot;Slide 60 - &amp;quot;Accept&amp;quot;&quot;/&gt;&lt;property id=&quot;20307&quot; value=&quot;321&quot;/&gt;&lt;/object&gt;&lt;object type=&quot;3&quot; unique_id=&quot;13594&quot;&gt;&lt;property id=&quot;20148&quot; value=&quot;5&quot;/&gt;&lt;property id=&quot;20300&quot; value=&quot;Slide 61 - &amp;quot;Accept&amp;quot;&quot;/&gt;&lt;property id=&quot;20307&quot; value=&quot;323&quot;/&gt;&lt;/object&gt;&lt;object type=&quot;3&quot; unique_id=&quot;13595&quot;&gt;&lt;property id=&quot;20148&quot; value=&quot;5&quot;/&gt;&lt;property id=&quot;20300&quot; value=&quot;Slide 63 - &amp;quot;Modify&amp;quot;&quot;/&gt;&lt;property id=&quot;20307&quot; value=&quot;324&quot;/&gt;&lt;/object&gt;&lt;object type=&quot;3&quot; unique_id=&quot;13596&quot;&gt;&lt;property id=&quot;20148&quot; value=&quot;5&quot;/&gt;&lt;property id=&quot;20300&quot; value=&quot;Slide 64 - &amp;quot;Modify&amp;quot;&quot;/&gt;&lt;property id=&quot;20307&quot; value=&quot;325&quot;/&gt;&lt;/object&gt;&lt;object type=&quot;3&quot; unique_id=&quot;13597&quot;&gt;&lt;property id=&quot;20148&quot; value=&quot;5&quot;/&gt;&lt;property id=&quot;20300&quot; value=&quot;Slide 65 - &amp;quot;Modify&amp;quot;&quot;/&gt;&lt;property id=&quot;20307&quot; value=&quot;326&quot;/&gt;&lt;/object&gt;&lt;object type=&quot;3&quot; unique_id=&quot;13598&quot;&gt;&lt;property id=&quot;20148&quot; value=&quot;5&quot;/&gt;&lt;property id=&quot;20300&quot; value=&quot;Slide 66 - &amp;quot;Modify&amp;quot;&quot;/&gt;&lt;property id=&quot;20307&quot; value=&quot;327&quot;/&gt;&lt;/object&gt;&lt;object type=&quot;3&quot; unique_id=&quot;13599&quot;&gt;&lt;property id=&quot;20148&quot; value=&quot;5&quot;/&gt;&lt;property id=&quot;20300&quot; value=&quot;Slide 67 - &amp;quot;Modify&amp;quot;&quot;/&gt;&lt;property id=&quot;20307&quot; value=&quot;328&quot;/&gt;&lt;/object&gt;&lt;object type=&quot;3&quot; unique_id=&quot;13600&quot;&gt;&lt;property id=&quot;20148&quot; value=&quot;5&quot;/&gt;&lt;property id=&quot;20300&quot; value=&quot;Slide 68 - &amp;quot;Modify&amp;quot;&quot;/&gt;&lt;property id=&quot;20307&quot; value=&quot;329&quot;/&gt;&lt;/object&gt;&lt;object type=&quot;3&quot; unique_id=&quot;13601&quot;&gt;&lt;property id=&quot;20148&quot; value=&quot;5&quot;/&gt;&lt;property id=&quot;20300&quot; value=&quot;Slide 70 - &amp;quot;Search&amp;quot;&quot;/&gt;&lt;property id=&quot;20307&quot; value=&quot;330&quot;/&gt;&lt;/object&gt;&lt;object type=&quot;3&quot; unique_id=&quot;13602&quot;&gt;&lt;property id=&quot;20148&quot; value=&quot;5&quot;/&gt;&lt;property id=&quot;20300&quot; value=&quot;Slide 72 - &amp;quot;Search&amp;quot;&quot;/&gt;&lt;property id=&quot;20307&quot; value=&quot;331&quot;/&gt;&lt;/object&gt;&lt;object type=&quot;3&quot; unique_id=&quot;13603&quot;&gt;&lt;property id=&quot;20148&quot; value=&quot;5&quot;/&gt;&lt;property id=&quot;20300&quot; value=&quot;Slide 73 - &amp;quot;Search&amp;quot;&quot;/&gt;&lt;property id=&quot;20307&quot; value=&quot;332&quot;/&gt;&lt;/object&gt;&lt;object type=&quot;3&quot; unique_id=&quot;13604&quot;&gt;&lt;property id=&quot;20148&quot; value=&quot;5&quot;/&gt;&lt;property id=&quot;20300&quot; value=&quot;Slide 85 - &amp;quot;Reports&amp;quot;&quot;/&gt;&lt;property id=&quot;20307&quot; value=&quot;333&quot;/&gt;&lt;/object&gt;&lt;object type=&quot;3&quot; unique_id=&quot;13605&quot;&gt;&lt;property id=&quot;20148&quot; value=&quot;5&quot;/&gt;&lt;property id=&quot;20300&quot; value=&quot;Slide 89 - &amp;quot;511 Local&amp;quot;&quot;/&gt;&lt;property id=&quot;20307&quot; value=&quot;334&quot;/&gt;&lt;/object&gt;&lt;object type=&quot;3&quot; unique_id=&quot;13606&quot;&gt;&lt;property id=&quot;20148&quot; value=&quot;5&quot;/&gt;&lt;property id=&quot;20300&quot; value=&quot;Slide 91 - &amp;quot;511 Local&amp;quot;&quot;/&gt;&lt;property id=&quot;20307&quot; value=&quot;335&quot;/&gt;&lt;/object&gt;&lt;object type=&quot;3&quot; unique_id=&quot;13768&quot;&gt;&lt;property id=&quot;20148&quot; value=&quot;5&quot;/&gt;&lt;property id=&quot;20300&quot; value=&quot;Slide 71 - &amp;quot;Search&amp;quot;&quot;/&gt;&lt;property id=&quot;20307&quot; value=&quot;336&quot;/&gt;&lt;/object&gt;&lt;object type=&quot;3&quot; unique_id=&quot;14012&quot;&gt;&lt;property id=&quot;20148&quot; value=&quot;5&quot;/&gt;&lt;property id=&quot;20300&quot; value=&quot;Slide 74 - &amp;quot;Search&amp;quot;&quot;/&gt;&lt;property id=&quot;20307&quot; value=&quot;337&quot;/&gt;&lt;/object&gt;&lt;object type=&quot;3&quot; unique_id=&quot;14423&quot;&gt;&lt;property id=&quot;20148&quot; value=&quot;5&quot;/&gt;&lt;property id=&quot;20300&quot; value=&quot;Slide 86 - &amp;quot;Reports&amp;quot;&quot;/&gt;&lt;property id=&quot;20307&quot; value=&quot;338&quot;/&gt;&lt;/object&gt;&lt;object type=&quot;3&quot; unique_id=&quot;14424&quot;&gt;&lt;property id=&quot;20148&quot; value=&quot;5&quot;/&gt;&lt;property id=&quot;20300&quot; value=&quot;Slide 87 - &amp;quot;Reports&amp;quot;&quot;/&gt;&lt;property id=&quot;20307&quot; value=&quot;340&quot;/&gt;&lt;/object&gt;&lt;object type=&quot;3&quot; unique_id=&quot;14425&quot;&gt;&lt;property id=&quot;20148&quot; value=&quot;5&quot;/&gt;&lt;property id=&quot;20300&quot; value=&quot;Slide 88 - &amp;quot;Reports&amp;quot;&quot;/&gt;&lt;property id=&quot;20307&quot; value=&quot;339&quot;/&gt;&lt;/object&gt;&lt;object type=&quot;3&quot; unique_id=&quot;15191&quot;&gt;&lt;property id=&quot;20148&quot; value=&quot;5&quot;/&gt;&lt;property id=&quot;20300&quot; value=&quot;Slide 90 - &amp;quot;511 Local&amp;quot;&quot;/&gt;&lt;property id=&quot;20307&quot; value=&quot;341&quot;/&gt;&lt;/object&gt;&lt;object type=&quot;3&quot; unique_id=&quot;15192&quot;&gt;&lt;property id=&quot;20148&quot; value=&quot;5&quot;/&gt;&lt;property id=&quot;20300&quot; value=&quot;Slide 92 - &amp;quot;511 Local&amp;quot;&quot;/&gt;&lt;property id=&quot;20307&quot; value=&quot;343&quot;/&gt;&lt;/object&gt;&lt;object type=&quot;3&quot; unique_id=&quot;15193&quot;&gt;&lt;property id=&quot;20148&quot; value=&quot;5&quot;/&gt;&lt;property id=&quot;20300&quot; value=&quot;Slide 93 - &amp;quot;511 Local&amp;quot;&quot;/&gt;&lt;property id=&quot;20307&quot; value=&quot;344&quot;/&gt;&lt;/object&gt;&lt;object type=&quot;3&quot; unique_id=&quot;15194&quot;&gt;&lt;property id=&quot;20148&quot; value=&quot;5&quot;/&gt;&lt;property id=&quot;20300&quot; value=&quot;Slide 94 - &amp;quot;511 Local&amp;quot;&quot;/&gt;&lt;property id=&quot;20307&quot; value=&quot;345&quot;/&gt;&lt;/object&gt;&lt;object type=&quot;3&quot; unique_id=&quot;15195&quot;&gt;&lt;property id=&quot;20148&quot; value=&quot;5&quot;/&gt;&lt;property id=&quot;20300&quot; value=&quot;Slide 95 - &amp;quot;Calendar&amp;quot;&quot;/&gt;&lt;property id=&quot;20307&quot; value=&quot;342&quot;/&gt;&lt;/object&gt;&lt;object type=&quot;3&quot; unique_id=&quot;15196&quot;&gt;&lt;property id=&quot;20148&quot; value=&quot;5&quot;/&gt;&lt;property id=&quot;20300&quot; value=&quot;Slide 96 - &amp;quot;Calendar&amp;quot;&quot;/&gt;&lt;property id=&quot;20307&quot; value=&quot;346&quot;/&gt;&lt;/object&gt;&lt;object type=&quot;3&quot; unique_id=&quot;16471&quot;&gt;&lt;property id=&quot;20148&quot; value=&quot;5&quot;/&gt;&lt;property id=&quot;20300&quot; value=&quot;Slide 9 - &amp;quot;Southeast Region&amp;quot;&quot;/&gt;&lt;property id=&quot;20307&quot; value=&quot;351&quot;/&gt;&lt;/object&gt;&lt;object type=&quot;3&quot; unique_id=&quot;16472&quot;&gt;&lt;property id=&quot;20148&quot; value=&quot;5&quot;/&gt;&lt;property id=&quot;20300&quot; value=&quot;Slide 10 - &amp;quot;Southwest Region&amp;quot;&quot;/&gt;&lt;property id=&quot;20307&quot; value=&quot;352&quot;/&gt;&lt;/object&gt;&lt;object type=&quot;3&quot; unique_id=&quot;16473&quot;&gt;&lt;property id=&quot;20148&quot; value=&quot;5&quot;/&gt;&lt;property id=&quot;20300&quot; value=&quot;Slide 11 - &amp;quot;Northwest Region&amp;quot;&quot;/&gt;&lt;property id=&quot;20307&quot; value=&quot;353&quot;/&gt;&lt;/object&gt;&lt;object type=&quot;3&quot; unique_id=&quot;16474&quot;&gt;&lt;property id=&quot;20148&quot; value=&quot;5&quot;/&gt;&lt;property id=&quot;20300&quot; value=&quot;Slide 12 - &amp;quot;North Central Region&amp;quot;&quot;/&gt;&lt;property id=&quot;20307&quot; value=&quot;354&quot;/&gt;&lt;/object&gt;&lt;object type=&quot;3&quot; unique_id=&quot;16475&quot;&gt;&lt;property id=&quot;20148&quot; value=&quot;5&quot;/&gt;&lt;property id=&quot;20300&quot; value=&quot;Slide 13 - &amp;quot;Northeast Region&amp;quot;&quot;/&gt;&lt;property id=&quot;20307&quot; value=&quot;355&quot;/&gt;&lt;/object&gt;&lt;object type=&quot;3&quot; unique_id=&quot;16476&quot;&gt;&lt;property id=&quot;20148&quot; value=&quot;5&quot;/&gt;&lt;property id=&quot;20300&quot; value=&quot;Slide 76 - &amp;quot;E-mail Interface&amp;quot;&quot;/&gt;&lt;property id=&quot;20307&quot; value=&quot;357&quot;/&gt;&lt;/object&gt;&lt;object type=&quot;3&quot; unique_id=&quot;16477&quot;&gt;&lt;property id=&quot;20148&quot; value=&quot;5&quot;/&gt;&lt;property id=&quot;20300&quot; value=&quot;Slide 77 - &amp;quot;E-mail Interface&amp;quot;&quot;/&gt;&lt;property id=&quot;20307&quot; value=&quot;347&quot;/&gt;&lt;/object&gt;&lt;object type=&quot;3&quot; unique_id=&quot;16478&quot;&gt;&lt;property id=&quot;20148&quot; value=&quot;5&quot;/&gt;&lt;property id=&quot;20300&quot; value=&quot;Slide 78 - &amp;quot;E-mail Interface&amp;quot;&quot;/&gt;&lt;property id=&quot;20307&quot; value=&quot;350&quot;/&gt;&lt;/object&gt;&lt;object type=&quot;3&quot; unique_id=&quot;16479&quot;&gt;&lt;property id=&quot;20148&quot; value=&quot;5&quot;/&gt;&lt;property id=&quot;20300&quot; value=&quot;Slide 79 - &amp;quot;Preferences Interface&amp;quot;&quot;/&gt;&lt;property id=&quot;20307&quot; value=&quot;358&quot;/&gt;&lt;/object&gt;&lt;object type=&quot;3&quot; unique_id=&quot;16480&quot;&gt;&lt;property id=&quot;20148&quot; value=&quot;5&quot;/&gt;&lt;property id=&quot;20300&quot; value=&quot;Slide 80 - &amp;quot;Preferences Interface&amp;quot;&quot;/&gt;&lt;property id=&quot;20307&quot; value=&quot;348&quot;/&gt;&lt;/object&gt;&lt;object type=&quot;3&quot; unique_id=&quot;16481&quot;&gt;&lt;property id=&quot;20148&quot; value=&quot;5&quot;/&gt;&lt;property id=&quot;20300&quot; value=&quot;Slide 81 - &amp;quot;Preferences Interface&amp;quot;&quot;/&gt;&lt;property id=&quot;20307&quot; value=&quot;359&quot;/&gt;&lt;/object&gt;&lt;object type=&quot;3&quot; unique_id=&quot;16482&quot;&gt;&lt;property id=&quot;20148&quot; value=&quot;5&quot;/&gt;&lt;property id=&quot;20300&quot; value=&quot;Slide 82 - &amp;quot;Preferences Interface&amp;quot;&quot;/&gt;&lt;property id=&quot;20307&quot; value=&quot;360&quot;/&gt;&lt;/object&gt;&lt;object type=&quot;3&quot; unique_id=&quot;16483&quot;&gt;&lt;property id=&quot;20148&quot; value=&quot;5&quot;/&gt;&lt;property id=&quot;20300&quot; value=&quot;Slide 83 - &amp;quot;Preferences Interface&amp;quot;&quot;/&gt;&lt;property id=&quot;20307&quot; value=&quot;361&quot;/&gt;&lt;/object&gt;&lt;object type=&quot;3&quot; unique_id=&quot;17738&quot;&gt;&lt;property id=&quot;20148&quot; value=&quot;5&quot;/&gt;&lt;property id=&quot;20300&quot; value=&quot;Slide 98 - &amp;quot;Admin&amp;quot;&quot;/&gt;&lt;property id=&quot;20307&quot; value=&quot;362&quot;/&gt;&lt;/object&gt;&lt;object type=&quot;3&quot; unique_id=&quot;17739&quot;&gt;&lt;property id=&quot;20148&quot; value=&quot;5&quot;/&gt;&lt;property id=&quot;20300&quot; value=&quot;Slide 99 - &amp;quot;Admin&amp;quot;&quot;/&gt;&lt;property id=&quot;20307&quot; value=&quot;363&quot;/&gt;&lt;/object&gt;&lt;object type=&quot;3&quot; unique_id=&quot;17740&quot;&gt;&lt;property id=&quot;20148&quot; value=&quot;5&quot;/&gt;&lt;property id=&quot;20300&quot; value=&quot;Slide 100 - &amp;quot;Admin&amp;quot;&quot;/&gt;&lt;property id=&quot;20307&quot; value=&quot;364&quot;/&gt;&lt;/object&gt;&lt;object type=&quot;3&quot; unique_id=&quot;17741&quot;&gt;&lt;property id=&quot;20148&quot; value=&quot;5&quot;/&gt;&lt;property id=&quot;20300&quot; value=&quot;Slide 101 - &amp;quot;Admin&amp;quot;&quot;/&gt;&lt;property id=&quot;20307&quot; value=&quot;365&quot;/&gt;&lt;/object&gt;&lt;object type=&quot;3&quot; unique_id=&quot;17742&quot;&gt;&lt;property id=&quot;20148&quot; value=&quot;5&quot;/&gt;&lt;property id=&quot;20300&quot; value=&quot;Slide 102 - &amp;quot;Admin&amp;quot;&quot;/&gt;&lt;property id=&quot;20307&quot; value=&quot;366&quot;/&gt;&lt;/object&gt;&lt;object type=&quot;3&quot; unique_id=&quot;17743&quot;&gt;&lt;property id=&quot;20148&quot; value=&quot;5&quot;/&gt;&lt;property id=&quot;20300&quot; value=&quot;Slide 103 - &amp;quot;Admin&amp;quot;&quot;/&gt;&lt;property id=&quot;20307&quot; value=&quot;367&quot;/&gt;&lt;/objec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3574</TotalTime>
  <Words>1818</Words>
  <Application>Microsoft Office PowerPoint</Application>
  <PresentationFormat>On-screen Show (4:3)</PresentationFormat>
  <Paragraphs>569</Paragraphs>
  <Slides>65</Slides>
  <Notes>31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Arial Narrow</vt:lpstr>
      <vt:lpstr>Calibri</vt:lpstr>
      <vt:lpstr>Times New Roman</vt:lpstr>
      <vt:lpstr>Office Theme</vt:lpstr>
      <vt:lpstr>Wisconsin Lane Closure System (WisLCS)</vt:lpstr>
      <vt:lpstr>Introductions</vt:lpstr>
      <vt:lpstr>Introductions</vt:lpstr>
      <vt:lpstr>Agenda</vt:lpstr>
      <vt:lpstr>Background</vt:lpstr>
      <vt:lpstr>Overview</vt:lpstr>
      <vt:lpstr>Overview</vt:lpstr>
      <vt:lpstr>Overview</vt:lpstr>
      <vt:lpstr>Overview</vt:lpstr>
      <vt:lpstr>Overview</vt:lpstr>
      <vt:lpstr>Overview</vt:lpstr>
      <vt:lpstr>Overview</vt:lpstr>
      <vt:lpstr>Overview</vt:lpstr>
      <vt:lpstr>Overview</vt:lpstr>
      <vt:lpstr>Overview</vt:lpstr>
      <vt:lpstr>Overview</vt:lpstr>
      <vt:lpstr>Priority Roadways Southeast Region</vt:lpstr>
      <vt:lpstr>Priority Roadways Southwest Region</vt:lpstr>
      <vt:lpstr>Priority Roadways Northwest Region</vt:lpstr>
      <vt:lpstr>Priority Roadways North Central Region</vt:lpstr>
      <vt:lpstr>Priority Roadways Northeast Region</vt:lpstr>
      <vt:lpstr>Users</vt:lpstr>
      <vt:lpstr>Users</vt:lpstr>
      <vt:lpstr>Users</vt:lpstr>
      <vt:lpstr>Users</vt:lpstr>
      <vt:lpstr> Interfaces</vt:lpstr>
      <vt:lpstr>Home</vt:lpstr>
      <vt:lpstr>Home</vt:lpstr>
      <vt:lpstr>Request</vt:lpstr>
      <vt:lpstr>Request</vt:lpstr>
      <vt:lpstr>Request</vt:lpstr>
      <vt:lpstr>Request</vt:lpstr>
      <vt:lpstr>Request</vt:lpstr>
      <vt:lpstr>Request</vt:lpstr>
      <vt:lpstr>Request</vt:lpstr>
      <vt:lpstr>Request</vt:lpstr>
      <vt:lpstr>Request</vt:lpstr>
      <vt:lpstr>Request</vt:lpstr>
      <vt:lpstr>Request</vt:lpstr>
      <vt:lpstr>Request</vt:lpstr>
      <vt:lpstr>Request</vt:lpstr>
      <vt:lpstr>Accept</vt:lpstr>
      <vt:lpstr>Accept</vt:lpstr>
      <vt:lpstr>Modify</vt:lpstr>
      <vt:lpstr>Modify</vt:lpstr>
      <vt:lpstr>Modify</vt:lpstr>
      <vt:lpstr>Search</vt:lpstr>
      <vt:lpstr>Search</vt:lpstr>
      <vt:lpstr>Search</vt:lpstr>
      <vt:lpstr>Reports</vt:lpstr>
      <vt:lpstr>Closure Matrix</vt:lpstr>
      <vt:lpstr>Additional LCS Resources</vt:lpstr>
      <vt:lpstr>511 Local</vt:lpstr>
      <vt:lpstr>Calendar</vt:lpstr>
      <vt:lpstr>E-mail Interface</vt:lpstr>
      <vt:lpstr>Preferences Interface</vt:lpstr>
      <vt:lpstr>Admin</vt:lpstr>
      <vt:lpstr>Support Tools</vt:lpstr>
      <vt:lpstr>Documentation</vt:lpstr>
      <vt:lpstr>Help</vt:lpstr>
      <vt:lpstr>Contacts</vt:lpstr>
      <vt:lpstr>Notifications</vt:lpstr>
      <vt:lpstr>Training Site</vt:lpstr>
      <vt:lpstr>Closure Walk-Through</vt:lpstr>
      <vt:lpstr>Activity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Camp</dc:creator>
  <cp:lastModifiedBy>Chris Quesnell</cp:lastModifiedBy>
  <cp:revision>270</cp:revision>
  <cp:lastPrinted>2015-03-18T20:16:34Z</cp:lastPrinted>
  <dcterms:created xsi:type="dcterms:W3CDTF">2015-02-20T13:54:24Z</dcterms:created>
  <dcterms:modified xsi:type="dcterms:W3CDTF">2015-03-18T20:38:09Z</dcterms:modified>
</cp:coreProperties>
</file>